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7" r:id="rId2"/>
    <p:sldId id="259" r:id="rId3"/>
    <p:sldId id="271" r:id="rId4"/>
    <p:sldId id="272" r:id="rId5"/>
    <p:sldId id="260" r:id="rId6"/>
    <p:sldId id="261" r:id="rId7"/>
    <p:sldId id="263" r:id="rId8"/>
    <p:sldId id="268" r:id="rId9"/>
    <p:sldId id="269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5BEFF"/>
    <a:srgbClr val="008E40"/>
    <a:srgbClr val="AEED8F"/>
    <a:srgbClr val="FCD1AE"/>
    <a:srgbClr val="C69E0A"/>
    <a:srgbClr val="A2EA7E"/>
    <a:srgbClr val="92E6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50" autoAdjust="0"/>
  </p:normalViewPr>
  <p:slideViewPr>
    <p:cSldViewPr>
      <p:cViewPr>
        <p:scale>
          <a:sx n="40" d="100"/>
          <a:sy n="40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060C5-89B9-48FB-83C3-17366F395D0B}" type="datetimeFigureOut">
              <a:rPr lang="it-IT" smtClean="0"/>
              <a:pPr/>
              <a:t>16/10/2013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354B6-5F57-4AD6-AC7B-96DEA8B304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403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B5-F86C-472C-A85E-96EF14EA9698}" type="datetimeFigureOut">
              <a:rPr lang="it-IT" smtClean="0"/>
              <a:pPr/>
              <a:t>16/10/2013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A68FC6-983F-4D28-A5A3-8CBDB126AD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B5-F86C-472C-A85E-96EF14EA9698}" type="datetimeFigureOut">
              <a:rPr lang="it-IT" smtClean="0"/>
              <a:pPr/>
              <a:t>16/10/2013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FC6-983F-4D28-A5A3-8CBDB126AD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B5-F86C-472C-A85E-96EF14EA9698}" type="datetimeFigureOut">
              <a:rPr lang="it-IT" smtClean="0"/>
              <a:pPr/>
              <a:t>16/10/2013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FC6-983F-4D28-A5A3-8CBDB126AD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B5-F86C-472C-A85E-96EF14EA9698}" type="datetimeFigureOut">
              <a:rPr lang="it-IT" smtClean="0"/>
              <a:pPr/>
              <a:t>16/10/2013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FC6-983F-4D28-A5A3-8CBDB126AD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B5-F86C-472C-A85E-96EF14EA9698}" type="datetimeFigureOut">
              <a:rPr lang="it-IT" smtClean="0"/>
              <a:pPr/>
              <a:t>16/10/2013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A68FC6-983F-4D28-A5A3-8CBDB126AD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B5-F86C-472C-A85E-96EF14EA9698}" type="datetimeFigureOut">
              <a:rPr lang="it-IT" smtClean="0"/>
              <a:pPr/>
              <a:t>16/10/2013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FC6-983F-4D28-A5A3-8CBDB126AD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B5-F86C-472C-A85E-96EF14EA9698}" type="datetimeFigureOut">
              <a:rPr lang="it-IT" smtClean="0"/>
              <a:pPr/>
              <a:t>16/10/2013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FC6-983F-4D28-A5A3-8CBDB126AD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B5-F86C-472C-A85E-96EF14EA9698}" type="datetimeFigureOut">
              <a:rPr lang="it-IT" smtClean="0"/>
              <a:pPr/>
              <a:t>16/10/2013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FC6-983F-4D28-A5A3-8CBDB126AD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B5-F86C-472C-A85E-96EF14EA9698}" type="datetimeFigureOut">
              <a:rPr lang="it-IT" smtClean="0"/>
              <a:pPr/>
              <a:t>16/10/2013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FC6-983F-4D28-A5A3-8CBDB126AD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B5-F86C-472C-A85E-96EF14EA9698}" type="datetimeFigureOut">
              <a:rPr lang="it-IT" smtClean="0"/>
              <a:pPr/>
              <a:t>16/10/2013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8FC6-983F-4D28-A5A3-8CBDB126AD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F7B5-F86C-472C-A85E-96EF14EA9698}" type="datetimeFigureOut">
              <a:rPr lang="it-IT" smtClean="0"/>
              <a:pPr/>
              <a:t>16/10/2013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A68FC6-983F-4D28-A5A3-8CBDB126AD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F7F7B5-F86C-472C-A85E-96EF14EA9698}" type="datetimeFigureOut">
              <a:rPr lang="it-IT" smtClean="0"/>
              <a:pPr/>
              <a:t>16/10/2013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FA68FC6-983F-4D28-A5A3-8CBDB126AD7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82296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Le coordinate geografiche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3" name="Picture 22" descr="LatitudineLongitud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341816"/>
            <a:ext cx="3929090" cy="421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786050" y="92867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www.didadada.it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atitudineLongitud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0021"/>
            <a:ext cx="6000792" cy="643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tella a 5 punte 2"/>
          <p:cNvSpPr/>
          <p:nvPr/>
        </p:nvSpPr>
        <p:spPr>
          <a:xfrm>
            <a:off x="2786050" y="3429000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857884" y="1071546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Latitudine 0</a:t>
            </a:r>
          </a:p>
          <a:p>
            <a:r>
              <a:rPr lang="it-IT" sz="2400" b="1" dirty="0" smtClean="0">
                <a:solidFill>
                  <a:srgbClr val="C00000"/>
                </a:solidFill>
              </a:rPr>
              <a:t>Longitudine 15 ovest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3643306" y="714356"/>
            <a:ext cx="285752" cy="2857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>
            <a:endCxn id="3" idx="1"/>
          </p:cNvCxnSpPr>
          <p:nvPr/>
        </p:nvCxnSpPr>
        <p:spPr>
          <a:xfrm rot="10800000">
            <a:off x="2959868" y="3571876"/>
            <a:ext cx="612000" cy="0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928926" y="3571876"/>
            <a:ext cx="684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Long</a:t>
            </a:r>
            <a:endParaRPr lang="it-IT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atitudineLongitud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0021"/>
            <a:ext cx="6000792" cy="643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tella a 5 punte 2"/>
          <p:cNvSpPr/>
          <p:nvPr/>
        </p:nvSpPr>
        <p:spPr>
          <a:xfrm>
            <a:off x="3714744" y="5572140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14282" y="428604"/>
            <a:ext cx="3714776" cy="1200329"/>
          </a:xfrm>
          <a:prstGeom prst="rect">
            <a:avLst/>
          </a:prstGeom>
          <a:solidFill>
            <a:srgbClr val="002060">
              <a:alpha val="1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Ed ora proviamo assieme: calcoliamo le coordinate di un </a:t>
            </a:r>
            <a:r>
              <a:rPr lang="it-IT" sz="2400" b="1" dirty="0" err="1" smtClean="0">
                <a:solidFill>
                  <a:srgbClr val="C00000"/>
                </a:solidFill>
              </a:rPr>
              <a:t>punto…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atitudineLongitud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0021"/>
            <a:ext cx="6000792" cy="643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tella a 5 punte 2"/>
          <p:cNvSpPr/>
          <p:nvPr/>
        </p:nvSpPr>
        <p:spPr>
          <a:xfrm>
            <a:off x="4643438" y="6000768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atitudineLongitud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0021"/>
            <a:ext cx="6000792" cy="643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tella a 5 punte 2"/>
          <p:cNvSpPr/>
          <p:nvPr/>
        </p:nvSpPr>
        <p:spPr>
          <a:xfrm>
            <a:off x="3714744" y="5572140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atitudineLongitud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0021"/>
            <a:ext cx="6000792" cy="643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tella a 5 punte 2"/>
          <p:cNvSpPr/>
          <p:nvPr/>
        </p:nvSpPr>
        <p:spPr>
          <a:xfrm>
            <a:off x="6786578" y="3429000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atitudineLongitud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0021"/>
            <a:ext cx="6000792" cy="643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tella a 5 punte 2"/>
          <p:cNvSpPr/>
          <p:nvPr/>
        </p:nvSpPr>
        <p:spPr>
          <a:xfrm>
            <a:off x="6643702" y="2000240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atitudineLongitud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0021"/>
            <a:ext cx="6000792" cy="643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tella a 5 punte 2"/>
          <p:cNvSpPr/>
          <p:nvPr/>
        </p:nvSpPr>
        <p:spPr>
          <a:xfrm>
            <a:off x="2143108" y="4929198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atitudineLongitud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0021"/>
            <a:ext cx="6000792" cy="643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tella a 5 punte 2"/>
          <p:cNvSpPr/>
          <p:nvPr/>
        </p:nvSpPr>
        <p:spPr>
          <a:xfrm>
            <a:off x="3214678" y="1428736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-500098" y="64886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www.didadada.it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77724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Meridiani e paralleli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4348" y="1285861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I geografi hanno disegnato delle linee </a:t>
            </a:r>
            <a:r>
              <a:rPr lang="it-IT" sz="2400" b="1" dirty="0" smtClean="0">
                <a:solidFill>
                  <a:srgbClr val="C00000"/>
                </a:solidFill>
              </a:rPr>
              <a:t>immaginarie, orizzontali e verticali, </a:t>
            </a:r>
            <a:r>
              <a:rPr lang="it-IT" sz="2400" b="1" dirty="0" smtClean="0"/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per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orientarsi </a:t>
            </a:r>
            <a:r>
              <a:rPr lang="it-IT" sz="2400" dirty="0" smtClean="0">
                <a:solidFill>
                  <a:srgbClr val="002060"/>
                </a:solidFill>
              </a:rPr>
              <a:t>meglio sulle carte geografiche.</a:t>
            </a:r>
            <a:endParaRPr lang="it-IT" sz="2400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sz="2400" b="1" dirty="0" smtClean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1472" y="2928934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Le linee orizzontali 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si chiamano </a:t>
            </a:r>
            <a:r>
              <a:rPr lang="it-IT" sz="2800" b="1" dirty="0" smtClean="0">
                <a:solidFill>
                  <a:srgbClr val="C00000"/>
                </a:solidFill>
              </a:rPr>
              <a:t>paralleli</a:t>
            </a:r>
            <a:endParaRPr lang="it-IT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4" descr="C:\Documenti\classe 5a\immagini terra\parall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15758"/>
            <a:ext cx="2357454" cy="2111886"/>
          </a:xfrm>
          <a:prstGeom prst="rect">
            <a:avLst/>
          </a:prstGeom>
          <a:noFill/>
        </p:spPr>
      </p:pic>
      <p:pic>
        <p:nvPicPr>
          <p:cNvPr id="10" name="Picture 3" descr="C:\Documenti\classe 5a\immagini terra\meridiani.jpg"/>
          <p:cNvPicPr>
            <a:picLocks noChangeAspect="1" noChangeArrowheads="1"/>
          </p:cNvPicPr>
          <p:nvPr/>
        </p:nvPicPr>
        <p:blipFill>
          <a:blip r:embed="rId3"/>
          <a:srcRect l="8994" t="12164" r="6452" b="4753"/>
          <a:stretch>
            <a:fillRect/>
          </a:stretch>
        </p:blipFill>
        <p:spPr bwMode="auto">
          <a:xfrm>
            <a:off x="5572132" y="4520061"/>
            <a:ext cx="2214578" cy="2063525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1214414" y="514351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Le linee verticali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  si chiamano </a:t>
            </a:r>
            <a:r>
              <a:rPr lang="it-IT" sz="2800" b="1" dirty="0" smtClean="0">
                <a:solidFill>
                  <a:srgbClr val="C00000"/>
                </a:solidFill>
              </a:rPr>
              <a:t>meridiani </a:t>
            </a:r>
          </a:p>
        </p:txBody>
      </p:sp>
    </p:spTree>
    <p:extLst>
      <p:ext uri="{BB962C8B-B14F-4D97-AF65-F5344CB8AC3E}">
        <p14:creationId xmlns:p14="http://schemas.microsoft.com/office/powerpoint/2010/main" xmlns="" val="258864366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eografia\cartografia\reticolato e geo generale\reticolo%20geografic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74950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357554" y="2571744"/>
            <a:ext cx="5786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Meridiani e paralleli, incrociandosi, costituiscono il </a:t>
            </a:r>
            <a:r>
              <a:rPr lang="it-IT" sz="3200" b="1" dirty="0" smtClean="0">
                <a:solidFill>
                  <a:srgbClr val="C00000"/>
                </a:solidFill>
              </a:rPr>
              <a:t>reticolato geografico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43538" y="64886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www.didadada.it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4389892" cy="596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9308"/>
            <a:ext cx="4357718" cy="587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072066" y="2428868"/>
            <a:ext cx="3857620" cy="2268000"/>
          </a:xfrm>
          <a:prstGeom prst="rect">
            <a:avLst/>
          </a:prstGeom>
          <a:solidFill>
            <a:srgbClr val="002060">
              <a:alpha val="21000"/>
            </a:srgbClr>
          </a:solidFill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25000"/>
              </a:srgbClr>
            </a:outerShdw>
          </a:effectLst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it-IT" sz="2800" b="1" dirty="0" smtClean="0">
                <a:solidFill>
                  <a:srgbClr val="002060"/>
                </a:solidFill>
                <a:latin typeface="Calibri" pitchFamily="34" charset="0"/>
              </a:rPr>
              <a:t>Le </a:t>
            </a:r>
            <a:r>
              <a:rPr lang="it-IT" sz="2800" b="1" dirty="0">
                <a:solidFill>
                  <a:srgbClr val="002060"/>
                </a:solidFill>
                <a:latin typeface="Calibri" pitchFamily="34" charset="0"/>
              </a:rPr>
              <a:t>carte </a:t>
            </a:r>
            <a:r>
              <a:rPr lang="it-IT" sz="2800" b="1" dirty="0" smtClean="0">
                <a:solidFill>
                  <a:srgbClr val="002060"/>
                </a:solidFill>
                <a:latin typeface="Calibri" pitchFamily="34" charset="0"/>
              </a:rPr>
              <a:t>geografiche in genere mostrano una porzione del </a:t>
            </a:r>
            <a:r>
              <a:rPr lang="it-IT" sz="2800" b="1" dirty="0" smtClean="0">
                <a:solidFill>
                  <a:srgbClr val="C00000"/>
                </a:solidFill>
                <a:latin typeface="Calibri" pitchFamily="34" charset="0"/>
              </a:rPr>
              <a:t>reticolato geografico </a:t>
            </a:r>
            <a:r>
              <a:rPr lang="it-IT" sz="2800" b="1" dirty="0" smtClean="0">
                <a:solidFill>
                  <a:srgbClr val="002060"/>
                </a:solidFill>
                <a:latin typeface="Calibri" pitchFamily="34" charset="0"/>
              </a:rPr>
              <a:t>che avvolge la terra</a:t>
            </a: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endParaRPr lang="it-IT" sz="28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0" y="0"/>
            <a:ext cx="4643438" cy="7786747"/>
          </a:xfrm>
          <a:prstGeom prst="rect">
            <a:avLst/>
          </a:prstGeom>
          <a:solidFill>
            <a:srgbClr val="002060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</a:rPr>
              <a:t> Ogni meridiano è contrassegnato da un numero, che indica una misura espressa in </a:t>
            </a:r>
            <a:r>
              <a:rPr lang="it-IT" sz="2000" b="1" dirty="0" smtClean="0">
                <a:solidFill>
                  <a:srgbClr val="C00000"/>
                </a:solidFill>
              </a:rPr>
              <a:t>gradi</a:t>
            </a:r>
            <a:r>
              <a:rPr lang="it-IT" sz="2000" b="1" dirty="0" smtClean="0">
                <a:solidFill>
                  <a:srgbClr val="002060"/>
                </a:solidFill>
              </a:rPr>
              <a:t> (ecco il significato del cerchietto su ogni numero).</a:t>
            </a: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</a:rPr>
              <a:t>  Il meridiano più importante si chiama </a:t>
            </a:r>
            <a:r>
              <a:rPr lang="it-IT" sz="2000" b="1" dirty="0" smtClean="0">
                <a:solidFill>
                  <a:srgbClr val="C00000"/>
                </a:solidFill>
              </a:rPr>
              <a:t>Meridiano di Greenwich</a:t>
            </a:r>
            <a:r>
              <a:rPr lang="it-IT" sz="2000" b="1" dirty="0" smtClean="0">
                <a:solidFill>
                  <a:srgbClr val="002060"/>
                </a:solidFill>
              </a:rPr>
              <a:t>, detto </a:t>
            </a:r>
            <a:r>
              <a:rPr lang="it-IT" sz="2000" b="1" dirty="0" smtClean="0">
                <a:solidFill>
                  <a:srgbClr val="C00000"/>
                </a:solidFill>
              </a:rPr>
              <a:t>meridiano 0</a:t>
            </a:r>
            <a:r>
              <a:rPr lang="it-IT" sz="2000" b="1" dirty="0" smtClean="0">
                <a:solidFill>
                  <a:srgbClr val="002060"/>
                </a:solidFill>
              </a:rPr>
              <a:t>. Il suo nome deriva dal fatto che passa da Greenwich, un sobborgo di </a:t>
            </a:r>
            <a:r>
              <a:rPr lang="it-IT" sz="2000" b="1" dirty="0" smtClean="0">
                <a:solidFill>
                  <a:srgbClr val="C00000"/>
                </a:solidFill>
              </a:rPr>
              <a:t>Londra</a:t>
            </a:r>
            <a:r>
              <a:rPr lang="it-IT" sz="2000" b="1" dirty="0" smtClean="0">
                <a:solidFill>
                  <a:srgbClr val="002060"/>
                </a:solidFill>
              </a:rPr>
              <a:t> dove c’è un importante osservatorio astronomico .</a:t>
            </a:r>
          </a:p>
          <a:p>
            <a:pPr algn="just">
              <a:buFont typeface="Wingdings" pitchFamily="2" charset="2"/>
              <a:buChar char="Ø"/>
            </a:pPr>
            <a:endParaRPr lang="it-IT" sz="20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</a:rPr>
              <a:t> Ci sono </a:t>
            </a:r>
            <a:r>
              <a:rPr lang="it-IT" sz="2000" b="1" dirty="0" smtClean="0">
                <a:solidFill>
                  <a:srgbClr val="C00000"/>
                </a:solidFill>
              </a:rPr>
              <a:t>180 meridiani a est</a:t>
            </a:r>
            <a:r>
              <a:rPr lang="it-IT" sz="2000" b="1" dirty="0" smtClean="0">
                <a:solidFill>
                  <a:srgbClr val="002060"/>
                </a:solidFill>
              </a:rPr>
              <a:t> del Meridiano di Greenwich e  altri </a:t>
            </a:r>
            <a:r>
              <a:rPr lang="it-IT" sz="2000" b="1" dirty="0" smtClean="0">
                <a:solidFill>
                  <a:srgbClr val="C00000"/>
                </a:solidFill>
              </a:rPr>
              <a:t>180 meridiani a ovest</a:t>
            </a:r>
            <a:r>
              <a:rPr lang="it-IT" sz="2000" b="1" dirty="0" smtClean="0">
                <a:solidFill>
                  <a:srgbClr val="002060"/>
                </a:solidFill>
              </a:rPr>
              <a:t>. </a:t>
            </a: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</a:rPr>
              <a:t> I meridiani hanno </a:t>
            </a:r>
            <a:r>
              <a:rPr lang="it-IT" sz="2000" b="1" dirty="0" smtClean="0">
                <a:solidFill>
                  <a:srgbClr val="C00000"/>
                </a:solidFill>
              </a:rPr>
              <a:t>tutti la stessa lunghezza</a:t>
            </a:r>
            <a:r>
              <a:rPr lang="it-IT" sz="2000" b="1" dirty="0" smtClean="0">
                <a:solidFill>
                  <a:srgbClr val="002060"/>
                </a:solidFill>
              </a:rPr>
              <a:t> e si incontrano al Polo Nord e al Polo Sud.</a:t>
            </a: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74">
            <a:off x="5175184" y="1650980"/>
            <a:ext cx="3616530" cy="4134658"/>
          </a:xfrm>
          <a:prstGeom prst="rect">
            <a:avLst/>
          </a:prstGeom>
        </p:spPr>
      </p:pic>
      <p:sp>
        <p:nvSpPr>
          <p:cNvPr id="15" name="Rettangolo arrotondato 14"/>
          <p:cNvSpPr/>
          <p:nvPr/>
        </p:nvSpPr>
        <p:spPr>
          <a:xfrm>
            <a:off x="5143504" y="3286124"/>
            <a:ext cx="3780000" cy="72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igura a mano libera 15"/>
          <p:cNvSpPr/>
          <p:nvPr/>
        </p:nvSpPr>
        <p:spPr>
          <a:xfrm>
            <a:off x="6786578" y="1928802"/>
            <a:ext cx="576000" cy="3542731"/>
          </a:xfrm>
          <a:custGeom>
            <a:avLst/>
            <a:gdLst>
              <a:gd name="connsiteX0" fmla="*/ 354842 w 584580"/>
              <a:gd name="connsiteY0" fmla="*/ 43217 h 3564339"/>
              <a:gd name="connsiteX1" fmla="*/ 491320 w 584580"/>
              <a:gd name="connsiteY1" fmla="*/ 234286 h 3564339"/>
              <a:gd name="connsiteX2" fmla="*/ 545911 w 584580"/>
              <a:gd name="connsiteY2" fmla="*/ 1448936 h 3564339"/>
              <a:gd name="connsiteX3" fmla="*/ 259308 w 584580"/>
              <a:gd name="connsiteY3" fmla="*/ 3195850 h 3564339"/>
              <a:gd name="connsiteX4" fmla="*/ 0 w 584580"/>
              <a:gd name="connsiteY4" fmla="*/ 3564339 h 3564339"/>
              <a:gd name="connsiteX5" fmla="*/ 0 w 584580"/>
              <a:gd name="connsiteY5" fmla="*/ 3564339 h 3564339"/>
              <a:gd name="connsiteX0" fmla="*/ 354842 w 584580"/>
              <a:gd name="connsiteY0" fmla="*/ 43217 h 3564339"/>
              <a:gd name="connsiteX1" fmla="*/ 491320 w 584580"/>
              <a:gd name="connsiteY1" fmla="*/ 234286 h 3564339"/>
              <a:gd name="connsiteX2" fmla="*/ 491320 w 584580"/>
              <a:gd name="connsiteY2" fmla="*/ 234286 h 3564339"/>
              <a:gd name="connsiteX3" fmla="*/ 545911 w 584580"/>
              <a:gd name="connsiteY3" fmla="*/ 1448936 h 3564339"/>
              <a:gd name="connsiteX4" fmla="*/ 259308 w 584580"/>
              <a:gd name="connsiteY4" fmla="*/ 3195850 h 3564339"/>
              <a:gd name="connsiteX5" fmla="*/ 0 w 584580"/>
              <a:gd name="connsiteY5" fmla="*/ 3564339 h 3564339"/>
              <a:gd name="connsiteX6" fmla="*/ 0 w 584580"/>
              <a:gd name="connsiteY6" fmla="*/ 3564339 h 3564339"/>
              <a:gd name="connsiteX0" fmla="*/ 354842 w 584580"/>
              <a:gd name="connsiteY0" fmla="*/ 21609 h 3542731"/>
              <a:gd name="connsiteX1" fmla="*/ 491320 w 584580"/>
              <a:gd name="connsiteY1" fmla="*/ 212678 h 3542731"/>
              <a:gd name="connsiteX2" fmla="*/ 491320 w 584580"/>
              <a:gd name="connsiteY2" fmla="*/ 212678 h 3542731"/>
              <a:gd name="connsiteX3" fmla="*/ 545911 w 584580"/>
              <a:gd name="connsiteY3" fmla="*/ 1427328 h 3542731"/>
              <a:gd name="connsiteX4" fmla="*/ 259308 w 584580"/>
              <a:gd name="connsiteY4" fmla="*/ 3174242 h 3542731"/>
              <a:gd name="connsiteX5" fmla="*/ 0 w 584580"/>
              <a:gd name="connsiteY5" fmla="*/ 3542731 h 3542731"/>
              <a:gd name="connsiteX6" fmla="*/ 0 w 584580"/>
              <a:gd name="connsiteY6" fmla="*/ 3542731 h 3542731"/>
              <a:gd name="connsiteX0" fmla="*/ 354842 w 584580"/>
              <a:gd name="connsiteY0" fmla="*/ 21609 h 3542731"/>
              <a:gd name="connsiteX1" fmla="*/ 491320 w 584580"/>
              <a:gd name="connsiteY1" fmla="*/ 212678 h 3542731"/>
              <a:gd name="connsiteX2" fmla="*/ 491320 w 584580"/>
              <a:gd name="connsiteY2" fmla="*/ 212678 h 3542731"/>
              <a:gd name="connsiteX3" fmla="*/ 545911 w 584580"/>
              <a:gd name="connsiteY3" fmla="*/ 1427328 h 3542731"/>
              <a:gd name="connsiteX4" fmla="*/ 259308 w 584580"/>
              <a:gd name="connsiteY4" fmla="*/ 3174242 h 3542731"/>
              <a:gd name="connsiteX5" fmla="*/ 0 w 584580"/>
              <a:gd name="connsiteY5" fmla="*/ 3542731 h 3542731"/>
              <a:gd name="connsiteX6" fmla="*/ 0 w 584580"/>
              <a:gd name="connsiteY6" fmla="*/ 3542731 h 3542731"/>
              <a:gd name="connsiteX0" fmla="*/ 354842 w 584580"/>
              <a:gd name="connsiteY0" fmla="*/ 21609 h 3542731"/>
              <a:gd name="connsiteX1" fmla="*/ 491320 w 584580"/>
              <a:gd name="connsiteY1" fmla="*/ 212678 h 3542731"/>
              <a:gd name="connsiteX2" fmla="*/ 491320 w 584580"/>
              <a:gd name="connsiteY2" fmla="*/ 212678 h 3542731"/>
              <a:gd name="connsiteX3" fmla="*/ 545911 w 584580"/>
              <a:gd name="connsiteY3" fmla="*/ 1427328 h 3542731"/>
              <a:gd name="connsiteX4" fmla="*/ 259308 w 584580"/>
              <a:gd name="connsiteY4" fmla="*/ 3174242 h 3542731"/>
              <a:gd name="connsiteX5" fmla="*/ 0 w 584580"/>
              <a:gd name="connsiteY5" fmla="*/ 3542731 h 3542731"/>
              <a:gd name="connsiteX6" fmla="*/ 0 w 584580"/>
              <a:gd name="connsiteY6" fmla="*/ 3542731 h 3542731"/>
              <a:gd name="connsiteX0" fmla="*/ 354842 w 584580"/>
              <a:gd name="connsiteY0" fmla="*/ 21609 h 3542731"/>
              <a:gd name="connsiteX1" fmla="*/ 491320 w 584580"/>
              <a:gd name="connsiteY1" fmla="*/ 212678 h 3542731"/>
              <a:gd name="connsiteX2" fmla="*/ 491320 w 584580"/>
              <a:gd name="connsiteY2" fmla="*/ 212678 h 3542731"/>
              <a:gd name="connsiteX3" fmla="*/ 545911 w 584580"/>
              <a:gd name="connsiteY3" fmla="*/ 1427328 h 3542731"/>
              <a:gd name="connsiteX4" fmla="*/ 259308 w 584580"/>
              <a:gd name="connsiteY4" fmla="*/ 3174242 h 3542731"/>
              <a:gd name="connsiteX5" fmla="*/ 0 w 584580"/>
              <a:gd name="connsiteY5" fmla="*/ 3542731 h 3542731"/>
              <a:gd name="connsiteX6" fmla="*/ 0 w 584580"/>
              <a:gd name="connsiteY6" fmla="*/ 3542731 h 354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580" h="3542731">
                <a:moveTo>
                  <a:pt x="354842" y="21609"/>
                </a:moveTo>
                <a:cubicBezTo>
                  <a:pt x="407158" y="0"/>
                  <a:pt x="389297" y="36616"/>
                  <a:pt x="491320" y="212678"/>
                </a:cubicBezTo>
                <a:lnTo>
                  <a:pt x="491320" y="212678"/>
                </a:lnTo>
                <a:cubicBezTo>
                  <a:pt x="500418" y="415120"/>
                  <a:pt x="584580" y="933734"/>
                  <a:pt x="545911" y="1427328"/>
                </a:cubicBezTo>
                <a:cubicBezTo>
                  <a:pt x="507242" y="1920922"/>
                  <a:pt x="350293" y="2821675"/>
                  <a:pt x="259308" y="3174242"/>
                </a:cubicBezTo>
                <a:cubicBezTo>
                  <a:pt x="168323" y="3526809"/>
                  <a:pt x="0" y="3542731"/>
                  <a:pt x="0" y="3542731"/>
                </a:cubicBezTo>
                <a:lnTo>
                  <a:pt x="0" y="3542731"/>
                </a:lnTo>
              </a:path>
            </a:pathLst>
          </a:custGeom>
          <a:ln w="57150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5286380" y="0"/>
            <a:ext cx="3429024" cy="86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 meridiani 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083175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86380" y="0"/>
            <a:ext cx="3429024" cy="86400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I paralleli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4143372" cy="11480066"/>
          </a:xfrm>
          <a:prstGeom prst="rect">
            <a:avLst/>
          </a:prstGeom>
          <a:solidFill>
            <a:srgbClr val="002060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</a:rPr>
              <a:t> 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002060"/>
                </a:solidFill>
              </a:rPr>
              <a:t>Ogni parallelo è contrassegnato da un </a:t>
            </a:r>
            <a:r>
              <a:rPr lang="it-IT" sz="2000" b="1" dirty="0" smtClean="0">
                <a:solidFill>
                  <a:srgbClr val="C00000"/>
                </a:solidFill>
              </a:rPr>
              <a:t>numero</a:t>
            </a:r>
            <a:r>
              <a:rPr lang="it-IT" sz="2000" b="1" dirty="0" smtClean="0">
                <a:solidFill>
                  <a:srgbClr val="002060"/>
                </a:solidFill>
              </a:rPr>
              <a:t> che indica una misura espressa in </a:t>
            </a:r>
            <a:r>
              <a:rPr lang="it-IT" sz="2000" b="1" dirty="0" smtClean="0">
                <a:solidFill>
                  <a:srgbClr val="C00000"/>
                </a:solidFill>
              </a:rPr>
              <a:t>gradi</a:t>
            </a:r>
            <a:r>
              <a:rPr lang="it-IT" sz="2000" b="1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endParaRPr lang="it-IT" sz="20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002060"/>
                </a:solidFill>
              </a:rPr>
              <a:t>    Il parallelo più importante si chiama </a:t>
            </a:r>
            <a:r>
              <a:rPr lang="it-IT" sz="2000" b="1" dirty="0" smtClean="0">
                <a:solidFill>
                  <a:srgbClr val="C00000"/>
                </a:solidFill>
              </a:rPr>
              <a:t>Equatore</a:t>
            </a:r>
            <a:r>
              <a:rPr lang="it-IT" sz="2000" dirty="0" smtClean="0">
                <a:solidFill>
                  <a:srgbClr val="002060"/>
                </a:solidFill>
              </a:rPr>
              <a:t>,</a:t>
            </a:r>
            <a:r>
              <a:rPr lang="it-IT" sz="2000" b="1" dirty="0" smtClean="0">
                <a:solidFill>
                  <a:srgbClr val="002060"/>
                </a:solidFill>
              </a:rPr>
              <a:t> detto parallelo 0.</a:t>
            </a:r>
          </a:p>
          <a:p>
            <a:pPr algn="just">
              <a:buFont typeface="Wingdings" pitchFamily="2" charset="2"/>
              <a:buChar char="Ø"/>
            </a:pPr>
            <a:endParaRPr lang="it-IT" sz="20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</a:rPr>
              <a:t>Altri paralleli di riferimento sono i </a:t>
            </a:r>
            <a:r>
              <a:rPr lang="it-IT" sz="2000" b="1" dirty="0" smtClean="0">
                <a:solidFill>
                  <a:srgbClr val="C00000"/>
                </a:solidFill>
              </a:rPr>
              <a:t>tropici</a:t>
            </a:r>
            <a:r>
              <a:rPr lang="it-IT" sz="2000" b="1" dirty="0" smtClean="0">
                <a:solidFill>
                  <a:srgbClr val="002060"/>
                </a:solidFill>
              </a:rPr>
              <a:t> e i </a:t>
            </a:r>
            <a:r>
              <a:rPr lang="it-IT" sz="2000" b="1" dirty="0" smtClean="0">
                <a:solidFill>
                  <a:srgbClr val="C00000"/>
                </a:solidFill>
              </a:rPr>
              <a:t>circoli polari</a:t>
            </a:r>
            <a:r>
              <a:rPr lang="it-IT" sz="2000" b="1" dirty="0" smtClean="0">
                <a:solidFill>
                  <a:srgbClr val="002060"/>
                </a:solidFill>
              </a:rPr>
              <a:t>.</a:t>
            </a:r>
            <a:endParaRPr lang="it-IT" sz="2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it-IT" sz="2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002060"/>
                </a:solidFill>
              </a:rPr>
              <a:t>  Ci sono </a:t>
            </a:r>
            <a:r>
              <a:rPr lang="it-IT" sz="2000" b="1" dirty="0" smtClean="0">
                <a:solidFill>
                  <a:srgbClr val="C00000"/>
                </a:solidFill>
              </a:rPr>
              <a:t>90</a:t>
            </a:r>
            <a:r>
              <a:rPr lang="it-IT" sz="2000" b="1" dirty="0" smtClean="0">
                <a:solidFill>
                  <a:srgbClr val="002060"/>
                </a:solidFill>
              </a:rPr>
              <a:t> paralleli a </a:t>
            </a:r>
            <a:r>
              <a:rPr lang="it-IT" sz="2000" b="1" dirty="0" smtClean="0">
                <a:solidFill>
                  <a:srgbClr val="C00000"/>
                </a:solidFill>
              </a:rPr>
              <a:t>nord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dell’Equatore</a:t>
            </a:r>
            <a:r>
              <a:rPr lang="it-IT" sz="2000" b="1" dirty="0" smtClean="0">
                <a:solidFill>
                  <a:srgbClr val="002060"/>
                </a:solidFill>
              </a:rPr>
              <a:t> e </a:t>
            </a:r>
            <a:r>
              <a:rPr lang="it-IT" sz="2000" b="1" dirty="0" smtClean="0">
                <a:solidFill>
                  <a:srgbClr val="C00000"/>
                </a:solidFill>
              </a:rPr>
              <a:t>90</a:t>
            </a:r>
            <a:r>
              <a:rPr lang="it-IT" sz="2000" b="1" dirty="0" smtClean="0">
                <a:solidFill>
                  <a:srgbClr val="002060"/>
                </a:solidFill>
              </a:rPr>
              <a:t> paralleli a </a:t>
            </a:r>
            <a:r>
              <a:rPr lang="it-IT" sz="2000" b="1" dirty="0" smtClean="0">
                <a:solidFill>
                  <a:srgbClr val="C00000"/>
                </a:solidFill>
              </a:rPr>
              <a:t>sud</a:t>
            </a:r>
            <a:r>
              <a:rPr lang="it-IT" sz="2000" b="1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endParaRPr lang="it-IT" sz="20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002060"/>
                </a:solidFill>
              </a:rPr>
              <a:t>  I paralleli hanno tutti una lunghezza diversa, perché </a:t>
            </a:r>
            <a:r>
              <a:rPr lang="it-IT" sz="2000" b="1" dirty="0" smtClean="0">
                <a:solidFill>
                  <a:srgbClr val="C00000"/>
                </a:solidFill>
              </a:rPr>
              <a:t>si restringono</a:t>
            </a:r>
            <a:r>
              <a:rPr lang="it-IT" sz="2000" b="1" dirty="0" smtClean="0">
                <a:solidFill>
                  <a:srgbClr val="002060"/>
                </a:solidFill>
              </a:rPr>
              <a:t> via via che ci  si avvicina ai poli </a:t>
            </a:r>
          </a:p>
          <a:p>
            <a:pPr algn="just"/>
            <a:endParaRPr lang="it-IT" sz="2000" dirty="0" smtClean="0">
              <a:solidFill>
                <a:srgbClr val="002060"/>
              </a:solidFill>
            </a:endParaRPr>
          </a:p>
          <a:p>
            <a:pPr algn="just"/>
            <a:endParaRPr lang="it-IT" sz="2000" dirty="0" smtClean="0">
              <a:solidFill>
                <a:srgbClr val="002060"/>
              </a:solidFill>
            </a:endParaRPr>
          </a:p>
          <a:p>
            <a:pPr algn="just"/>
            <a:endParaRPr lang="it-IT" sz="2000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928670"/>
            <a:ext cx="4496833" cy="4929221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5000628" y="3714752"/>
            <a:ext cx="3500462" cy="57150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TROPICO DEL CAPRICORNO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929190" y="4857760"/>
            <a:ext cx="3143272" cy="369332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CIRCOLO POLARE ANTARTICO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857752" y="1142984"/>
            <a:ext cx="3143272" cy="369332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CIRCOLO POLARE ARTICO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143504" y="2500306"/>
            <a:ext cx="2500330" cy="28575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TROPICO DEL CANCRO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29" name="Figura a mano libera 28"/>
          <p:cNvSpPr/>
          <p:nvPr/>
        </p:nvSpPr>
        <p:spPr>
          <a:xfrm>
            <a:off x="5357818" y="1571612"/>
            <a:ext cx="2152650" cy="155575"/>
          </a:xfrm>
          <a:custGeom>
            <a:avLst/>
            <a:gdLst>
              <a:gd name="connsiteX0" fmla="*/ 0 w 2152650"/>
              <a:gd name="connsiteY0" fmla="*/ 38100 h 155575"/>
              <a:gd name="connsiteX1" fmla="*/ 361950 w 2152650"/>
              <a:gd name="connsiteY1" fmla="*/ 114300 h 155575"/>
              <a:gd name="connsiteX2" fmla="*/ 1390650 w 2152650"/>
              <a:gd name="connsiteY2" fmla="*/ 152400 h 155575"/>
              <a:gd name="connsiteX3" fmla="*/ 1924050 w 2152650"/>
              <a:gd name="connsiteY3" fmla="*/ 95250 h 155575"/>
              <a:gd name="connsiteX4" fmla="*/ 2152650 w 2152650"/>
              <a:gd name="connsiteY4" fmla="*/ 0 h 155575"/>
              <a:gd name="connsiteX5" fmla="*/ 2152650 w 2152650"/>
              <a:gd name="connsiteY5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2650" h="155575">
                <a:moveTo>
                  <a:pt x="0" y="38100"/>
                </a:moveTo>
                <a:cubicBezTo>
                  <a:pt x="65087" y="66675"/>
                  <a:pt x="130175" y="95250"/>
                  <a:pt x="361950" y="114300"/>
                </a:cubicBezTo>
                <a:cubicBezTo>
                  <a:pt x="593725" y="133350"/>
                  <a:pt x="1130300" y="155575"/>
                  <a:pt x="1390650" y="152400"/>
                </a:cubicBezTo>
                <a:cubicBezTo>
                  <a:pt x="1651000" y="149225"/>
                  <a:pt x="1797050" y="120650"/>
                  <a:pt x="1924050" y="95250"/>
                </a:cubicBezTo>
                <a:cubicBezTo>
                  <a:pt x="2051050" y="69850"/>
                  <a:pt x="2152650" y="0"/>
                  <a:pt x="2152650" y="0"/>
                </a:cubicBezTo>
                <a:lnTo>
                  <a:pt x="2152650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igura a mano libera 30"/>
          <p:cNvSpPr/>
          <p:nvPr/>
        </p:nvSpPr>
        <p:spPr>
          <a:xfrm>
            <a:off x="4495800" y="2628900"/>
            <a:ext cx="4089400" cy="352425"/>
          </a:xfrm>
          <a:custGeom>
            <a:avLst/>
            <a:gdLst>
              <a:gd name="connsiteX0" fmla="*/ 0 w 4089400"/>
              <a:gd name="connsiteY0" fmla="*/ 76200 h 352425"/>
              <a:gd name="connsiteX1" fmla="*/ 285750 w 4089400"/>
              <a:gd name="connsiteY1" fmla="*/ 190500 h 352425"/>
              <a:gd name="connsiteX2" fmla="*/ 1009650 w 4089400"/>
              <a:gd name="connsiteY2" fmla="*/ 304800 h 352425"/>
              <a:gd name="connsiteX3" fmla="*/ 2286000 w 4089400"/>
              <a:gd name="connsiteY3" fmla="*/ 342900 h 352425"/>
              <a:gd name="connsiteX4" fmla="*/ 3467100 w 4089400"/>
              <a:gd name="connsiteY4" fmla="*/ 247650 h 352425"/>
              <a:gd name="connsiteX5" fmla="*/ 4000500 w 4089400"/>
              <a:gd name="connsiteY5" fmla="*/ 95250 h 352425"/>
              <a:gd name="connsiteX6" fmla="*/ 4000500 w 4089400"/>
              <a:gd name="connsiteY6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9400" h="352425">
                <a:moveTo>
                  <a:pt x="0" y="76200"/>
                </a:moveTo>
                <a:cubicBezTo>
                  <a:pt x="58737" y="114300"/>
                  <a:pt x="117475" y="152400"/>
                  <a:pt x="285750" y="190500"/>
                </a:cubicBezTo>
                <a:cubicBezTo>
                  <a:pt x="454025" y="228600"/>
                  <a:pt x="676275" y="279400"/>
                  <a:pt x="1009650" y="304800"/>
                </a:cubicBezTo>
                <a:cubicBezTo>
                  <a:pt x="1343025" y="330200"/>
                  <a:pt x="1876425" y="352425"/>
                  <a:pt x="2286000" y="342900"/>
                </a:cubicBezTo>
                <a:cubicBezTo>
                  <a:pt x="2695575" y="333375"/>
                  <a:pt x="3181350" y="288925"/>
                  <a:pt x="3467100" y="247650"/>
                </a:cubicBezTo>
                <a:cubicBezTo>
                  <a:pt x="3752850" y="206375"/>
                  <a:pt x="3911600" y="136525"/>
                  <a:pt x="4000500" y="95250"/>
                </a:cubicBezTo>
                <a:cubicBezTo>
                  <a:pt x="4089400" y="53975"/>
                  <a:pt x="4044950" y="26987"/>
                  <a:pt x="400050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igura a mano libera 31"/>
          <p:cNvSpPr/>
          <p:nvPr/>
        </p:nvSpPr>
        <p:spPr>
          <a:xfrm>
            <a:off x="4533900" y="4102100"/>
            <a:ext cx="4086225" cy="301625"/>
          </a:xfrm>
          <a:custGeom>
            <a:avLst/>
            <a:gdLst>
              <a:gd name="connsiteX0" fmla="*/ 0 w 4086225"/>
              <a:gd name="connsiteY0" fmla="*/ 69850 h 301625"/>
              <a:gd name="connsiteX1" fmla="*/ 228600 w 4086225"/>
              <a:gd name="connsiteY1" fmla="*/ 127000 h 301625"/>
              <a:gd name="connsiteX2" fmla="*/ 590550 w 4086225"/>
              <a:gd name="connsiteY2" fmla="*/ 184150 h 301625"/>
              <a:gd name="connsiteX3" fmla="*/ 2190750 w 4086225"/>
              <a:gd name="connsiteY3" fmla="*/ 298450 h 301625"/>
              <a:gd name="connsiteX4" fmla="*/ 3352800 w 4086225"/>
              <a:gd name="connsiteY4" fmla="*/ 203200 h 301625"/>
              <a:gd name="connsiteX5" fmla="*/ 3981450 w 4086225"/>
              <a:gd name="connsiteY5" fmla="*/ 31750 h 301625"/>
              <a:gd name="connsiteX6" fmla="*/ 3981450 w 4086225"/>
              <a:gd name="connsiteY6" fmla="*/ 12700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6225" h="301625">
                <a:moveTo>
                  <a:pt x="0" y="69850"/>
                </a:moveTo>
                <a:cubicBezTo>
                  <a:pt x="65087" y="88900"/>
                  <a:pt x="130175" y="107950"/>
                  <a:pt x="228600" y="127000"/>
                </a:cubicBezTo>
                <a:cubicBezTo>
                  <a:pt x="327025" y="146050"/>
                  <a:pt x="263525" y="155575"/>
                  <a:pt x="590550" y="184150"/>
                </a:cubicBezTo>
                <a:cubicBezTo>
                  <a:pt x="917575" y="212725"/>
                  <a:pt x="1730375" y="295275"/>
                  <a:pt x="2190750" y="298450"/>
                </a:cubicBezTo>
                <a:cubicBezTo>
                  <a:pt x="2651125" y="301625"/>
                  <a:pt x="3054350" y="247650"/>
                  <a:pt x="3352800" y="203200"/>
                </a:cubicBezTo>
                <a:cubicBezTo>
                  <a:pt x="3651250" y="158750"/>
                  <a:pt x="3876675" y="63500"/>
                  <a:pt x="3981450" y="31750"/>
                </a:cubicBezTo>
                <a:cubicBezTo>
                  <a:pt x="4086225" y="0"/>
                  <a:pt x="4033837" y="6350"/>
                  <a:pt x="3981450" y="127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igura a mano libera 32"/>
          <p:cNvSpPr/>
          <p:nvPr/>
        </p:nvSpPr>
        <p:spPr>
          <a:xfrm>
            <a:off x="5562600" y="5295900"/>
            <a:ext cx="1866900" cy="60325"/>
          </a:xfrm>
          <a:custGeom>
            <a:avLst/>
            <a:gdLst>
              <a:gd name="connsiteX0" fmla="*/ 0 w 1866900"/>
              <a:gd name="connsiteY0" fmla="*/ 0 h 60325"/>
              <a:gd name="connsiteX1" fmla="*/ 933450 w 1866900"/>
              <a:gd name="connsiteY1" fmla="*/ 57150 h 60325"/>
              <a:gd name="connsiteX2" fmla="*/ 1866900 w 1866900"/>
              <a:gd name="connsiteY2" fmla="*/ 1905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60325">
                <a:moveTo>
                  <a:pt x="0" y="0"/>
                </a:moveTo>
                <a:cubicBezTo>
                  <a:pt x="311150" y="26987"/>
                  <a:pt x="622300" y="53975"/>
                  <a:pt x="933450" y="57150"/>
                </a:cubicBezTo>
                <a:cubicBezTo>
                  <a:pt x="1244600" y="60325"/>
                  <a:pt x="1555750" y="39687"/>
                  <a:pt x="1866900" y="1905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4 13"/>
          <p:cNvCxnSpPr/>
          <p:nvPr/>
        </p:nvCxnSpPr>
        <p:spPr>
          <a:xfrm flipV="1">
            <a:off x="1928794" y="1285860"/>
            <a:ext cx="5429288" cy="142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164450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 animBg="1"/>
      <p:bldP spid="27" grpId="0"/>
      <p:bldP spid="29" grpId="0" animBg="1"/>
      <p:bldP spid="31" grpId="1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LatitudineLongitud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000108"/>
            <a:ext cx="45279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0" y="0"/>
            <a:ext cx="4248000" cy="6876000"/>
          </a:xfrm>
          <a:prstGeom prst="rect">
            <a:avLst/>
          </a:prstGeom>
          <a:solidFill>
            <a:srgbClr val="002060">
              <a:alpha val="23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it-IT" sz="2000" dirty="0" smtClean="0">
              <a:solidFill>
                <a:srgbClr val="C00000"/>
              </a:solidFill>
            </a:endParaRPr>
          </a:p>
          <a:p>
            <a:pPr algn="ctr"/>
            <a:endParaRPr lang="it-IT" sz="2000" dirty="0" smtClean="0">
              <a:solidFill>
                <a:srgbClr val="002060"/>
              </a:solidFill>
            </a:endParaRP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Per indicare esattamente dove si trova un punto sulla Terra possiamo stabilire le </a:t>
            </a:r>
            <a:r>
              <a:rPr lang="it-IT" sz="2000" b="1" dirty="0" smtClean="0">
                <a:solidFill>
                  <a:srgbClr val="002060"/>
                </a:solidFill>
              </a:rPr>
              <a:t>coordinate geografiche: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latitudine e longitudine</a:t>
            </a:r>
          </a:p>
          <a:p>
            <a:pPr algn="ctr"/>
            <a:endParaRPr lang="it-IT" sz="2000" b="1" dirty="0" smtClean="0">
              <a:solidFill>
                <a:srgbClr val="C00000"/>
              </a:solidFill>
            </a:endParaRP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La </a:t>
            </a:r>
            <a:r>
              <a:rPr lang="it-IT" sz="2000" b="1" u="sng" dirty="0" smtClean="0">
                <a:solidFill>
                  <a:srgbClr val="C00000"/>
                </a:solidFill>
              </a:rPr>
              <a:t>latitudine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misura la distanza di un punto dall’Equatore espressa in gradi. </a:t>
            </a:r>
          </a:p>
          <a:p>
            <a:pPr algn="ctr"/>
            <a:endParaRPr lang="it-IT" sz="2000" dirty="0" smtClean="0">
              <a:solidFill>
                <a:srgbClr val="002060"/>
              </a:solidFill>
            </a:endParaRP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Si dice </a:t>
            </a:r>
            <a:r>
              <a:rPr lang="it-IT" sz="2000" b="1" dirty="0" smtClean="0">
                <a:solidFill>
                  <a:srgbClr val="C00000"/>
                </a:solidFill>
              </a:rPr>
              <a:t>latitudine nord </a:t>
            </a:r>
            <a:r>
              <a:rPr lang="it-IT" sz="2000" dirty="0" smtClean="0">
                <a:solidFill>
                  <a:srgbClr val="002060"/>
                </a:solidFill>
              </a:rPr>
              <a:t>quando un punto si trova nell’</a:t>
            </a:r>
            <a:r>
              <a:rPr lang="it-IT" sz="2000" b="1" dirty="0" smtClean="0">
                <a:solidFill>
                  <a:srgbClr val="C00000"/>
                </a:solidFill>
              </a:rPr>
              <a:t>Emisfero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Boreale</a:t>
            </a:r>
            <a:r>
              <a:rPr lang="it-IT" sz="20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it-IT" sz="2000" dirty="0" smtClean="0">
              <a:solidFill>
                <a:srgbClr val="002060"/>
              </a:solidFill>
            </a:endParaRP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 Si dice </a:t>
            </a:r>
            <a:r>
              <a:rPr lang="it-IT" sz="2000" b="1" dirty="0" smtClean="0">
                <a:solidFill>
                  <a:srgbClr val="C00000"/>
                </a:solidFill>
              </a:rPr>
              <a:t>latitudine sud </a:t>
            </a:r>
            <a:r>
              <a:rPr lang="it-IT" sz="2000" dirty="0" smtClean="0">
                <a:solidFill>
                  <a:srgbClr val="002060"/>
                </a:solidFill>
              </a:rPr>
              <a:t>quando un punto si trova nell’</a:t>
            </a:r>
            <a:r>
              <a:rPr lang="it-IT" sz="2000" b="1" dirty="0" smtClean="0">
                <a:solidFill>
                  <a:srgbClr val="C00000"/>
                </a:solidFill>
              </a:rPr>
              <a:t>Emisfero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Australe</a:t>
            </a:r>
            <a:r>
              <a:rPr lang="it-IT" sz="20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it-IT" sz="2000" dirty="0" smtClean="0">
              <a:solidFill>
                <a:srgbClr val="002060"/>
              </a:solidFill>
            </a:endParaRPr>
          </a:p>
          <a:p>
            <a:pPr algn="ctr"/>
            <a:endParaRPr lang="it-IT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it-IT" sz="2000" b="1" dirty="0" smtClean="0">
              <a:solidFill>
                <a:srgbClr val="C00000"/>
              </a:solidFill>
            </a:endParaRPr>
          </a:p>
          <a:p>
            <a:pPr algn="ctr"/>
            <a:endParaRPr lang="it-IT" sz="2000" b="1" dirty="0" smtClean="0">
              <a:solidFill>
                <a:srgbClr val="C00000"/>
              </a:solidFill>
            </a:endParaRPr>
          </a:p>
          <a:p>
            <a:pPr algn="ctr"/>
            <a:endParaRPr lang="it-IT" sz="2000" b="1" dirty="0" smtClean="0">
              <a:solidFill>
                <a:srgbClr val="C00000"/>
              </a:solidFill>
            </a:endParaRPr>
          </a:p>
          <a:p>
            <a:pPr algn="ctr"/>
            <a:endParaRPr lang="it-IT" sz="2000" dirty="0" smtClean="0">
              <a:solidFill>
                <a:srgbClr val="C00000"/>
              </a:solidFill>
            </a:endParaRPr>
          </a:p>
          <a:p>
            <a:pPr algn="just"/>
            <a:endParaRPr lang="it-IT" sz="2800" dirty="0" smtClean="0">
              <a:solidFill>
                <a:srgbClr val="C00000"/>
              </a:solidFill>
            </a:endParaRPr>
          </a:p>
          <a:p>
            <a:pPr algn="just"/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16" name="Figura a mano libera 15"/>
          <p:cNvSpPr/>
          <p:nvPr/>
        </p:nvSpPr>
        <p:spPr>
          <a:xfrm>
            <a:off x="4357686" y="1214422"/>
            <a:ext cx="4320000" cy="2232000"/>
          </a:xfrm>
          <a:custGeom>
            <a:avLst/>
            <a:gdLst>
              <a:gd name="connsiteX0" fmla="*/ 0 w 4381500"/>
              <a:gd name="connsiteY0" fmla="*/ 2209800 h 2228850"/>
              <a:gd name="connsiteX1" fmla="*/ 19050 w 4381500"/>
              <a:gd name="connsiteY1" fmla="*/ 1962150 h 2228850"/>
              <a:gd name="connsiteX2" fmla="*/ 38100 w 4381500"/>
              <a:gd name="connsiteY2" fmla="*/ 1828800 h 2228850"/>
              <a:gd name="connsiteX3" fmla="*/ 95250 w 4381500"/>
              <a:gd name="connsiteY3" fmla="*/ 1657350 h 2228850"/>
              <a:gd name="connsiteX4" fmla="*/ 285750 w 4381500"/>
              <a:gd name="connsiteY4" fmla="*/ 1123950 h 2228850"/>
              <a:gd name="connsiteX5" fmla="*/ 590550 w 4381500"/>
              <a:gd name="connsiteY5" fmla="*/ 666750 h 2228850"/>
              <a:gd name="connsiteX6" fmla="*/ 1066800 w 4381500"/>
              <a:gd name="connsiteY6" fmla="*/ 304800 h 2228850"/>
              <a:gd name="connsiteX7" fmla="*/ 1562100 w 4381500"/>
              <a:gd name="connsiteY7" fmla="*/ 76200 h 2228850"/>
              <a:gd name="connsiteX8" fmla="*/ 2152650 w 4381500"/>
              <a:gd name="connsiteY8" fmla="*/ 0 h 2228850"/>
              <a:gd name="connsiteX9" fmla="*/ 2552700 w 4381500"/>
              <a:gd name="connsiteY9" fmla="*/ 19050 h 2228850"/>
              <a:gd name="connsiteX10" fmla="*/ 3200400 w 4381500"/>
              <a:gd name="connsiteY10" fmla="*/ 247650 h 2228850"/>
              <a:gd name="connsiteX11" fmla="*/ 3752850 w 4381500"/>
              <a:gd name="connsiteY11" fmla="*/ 666750 h 2228850"/>
              <a:gd name="connsiteX12" fmla="*/ 4076700 w 4381500"/>
              <a:gd name="connsiteY12" fmla="*/ 1143000 h 2228850"/>
              <a:gd name="connsiteX13" fmla="*/ 4305300 w 4381500"/>
              <a:gd name="connsiteY13" fmla="*/ 1638300 h 2228850"/>
              <a:gd name="connsiteX14" fmla="*/ 4381500 w 4381500"/>
              <a:gd name="connsiteY14" fmla="*/ 2228850 h 2228850"/>
              <a:gd name="connsiteX15" fmla="*/ 0 w 4381500"/>
              <a:gd name="connsiteY15" fmla="*/ 220980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1500" h="2228850">
                <a:moveTo>
                  <a:pt x="0" y="2209800"/>
                </a:moveTo>
                <a:lnTo>
                  <a:pt x="19050" y="1962150"/>
                </a:lnTo>
                <a:lnTo>
                  <a:pt x="38100" y="1828800"/>
                </a:lnTo>
                <a:lnTo>
                  <a:pt x="95250" y="1657350"/>
                </a:lnTo>
                <a:lnTo>
                  <a:pt x="285750" y="1123950"/>
                </a:lnTo>
                <a:lnTo>
                  <a:pt x="590550" y="666750"/>
                </a:lnTo>
                <a:lnTo>
                  <a:pt x="1066800" y="304800"/>
                </a:lnTo>
                <a:lnTo>
                  <a:pt x="1562100" y="76200"/>
                </a:lnTo>
                <a:lnTo>
                  <a:pt x="2152650" y="0"/>
                </a:lnTo>
                <a:lnTo>
                  <a:pt x="2552700" y="19050"/>
                </a:lnTo>
                <a:lnTo>
                  <a:pt x="3200400" y="247650"/>
                </a:lnTo>
                <a:lnTo>
                  <a:pt x="3752850" y="666750"/>
                </a:lnTo>
                <a:lnTo>
                  <a:pt x="4076700" y="1143000"/>
                </a:lnTo>
                <a:lnTo>
                  <a:pt x="4305300" y="1638300"/>
                </a:lnTo>
                <a:lnTo>
                  <a:pt x="4381500" y="222885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LATITUDINE NORD</a:t>
            </a:r>
            <a:endParaRPr lang="it-IT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Figura a mano libera 16"/>
          <p:cNvSpPr/>
          <p:nvPr/>
        </p:nvSpPr>
        <p:spPr>
          <a:xfrm rot="10800000">
            <a:off x="4357686" y="3357562"/>
            <a:ext cx="4320000" cy="2232000"/>
          </a:xfrm>
          <a:custGeom>
            <a:avLst/>
            <a:gdLst>
              <a:gd name="connsiteX0" fmla="*/ 0 w 4381500"/>
              <a:gd name="connsiteY0" fmla="*/ 2209800 h 2228850"/>
              <a:gd name="connsiteX1" fmla="*/ 19050 w 4381500"/>
              <a:gd name="connsiteY1" fmla="*/ 1962150 h 2228850"/>
              <a:gd name="connsiteX2" fmla="*/ 38100 w 4381500"/>
              <a:gd name="connsiteY2" fmla="*/ 1828800 h 2228850"/>
              <a:gd name="connsiteX3" fmla="*/ 95250 w 4381500"/>
              <a:gd name="connsiteY3" fmla="*/ 1657350 h 2228850"/>
              <a:gd name="connsiteX4" fmla="*/ 285750 w 4381500"/>
              <a:gd name="connsiteY4" fmla="*/ 1123950 h 2228850"/>
              <a:gd name="connsiteX5" fmla="*/ 590550 w 4381500"/>
              <a:gd name="connsiteY5" fmla="*/ 666750 h 2228850"/>
              <a:gd name="connsiteX6" fmla="*/ 1066800 w 4381500"/>
              <a:gd name="connsiteY6" fmla="*/ 304800 h 2228850"/>
              <a:gd name="connsiteX7" fmla="*/ 1562100 w 4381500"/>
              <a:gd name="connsiteY7" fmla="*/ 76200 h 2228850"/>
              <a:gd name="connsiteX8" fmla="*/ 2152650 w 4381500"/>
              <a:gd name="connsiteY8" fmla="*/ 0 h 2228850"/>
              <a:gd name="connsiteX9" fmla="*/ 2552700 w 4381500"/>
              <a:gd name="connsiteY9" fmla="*/ 19050 h 2228850"/>
              <a:gd name="connsiteX10" fmla="*/ 3200400 w 4381500"/>
              <a:gd name="connsiteY10" fmla="*/ 247650 h 2228850"/>
              <a:gd name="connsiteX11" fmla="*/ 3752850 w 4381500"/>
              <a:gd name="connsiteY11" fmla="*/ 666750 h 2228850"/>
              <a:gd name="connsiteX12" fmla="*/ 4076700 w 4381500"/>
              <a:gd name="connsiteY12" fmla="*/ 1143000 h 2228850"/>
              <a:gd name="connsiteX13" fmla="*/ 4305300 w 4381500"/>
              <a:gd name="connsiteY13" fmla="*/ 1638300 h 2228850"/>
              <a:gd name="connsiteX14" fmla="*/ 4381500 w 4381500"/>
              <a:gd name="connsiteY14" fmla="*/ 2228850 h 2228850"/>
              <a:gd name="connsiteX15" fmla="*/ 0 w 4381500"/>
              <a:gd name="connsiteY15" fmla="*/ 220980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1500" h="2228850">
                <a:moveTo>
                  <a:pt x="0" y="2209800"/>
                </a:moveTo>
                <a:lnTo>
                  <a:pt x="19050" y="1962150"/>
                </a:lnTo>
                <a:lnTo>
                  <a:pt x="38100" y="1828800"/>
                </a:lnTo>
                <a:lnTo>
                  <a:pt x="95250" y="1657350"/>
                </a:lnTo>
                <a:lnTo>
                  <a:pt x="285750" y="1123950"/>
                </a:lnTo>
                <a:lnTo>
                  <a:pt x="590550" y="666750"/>
                </a:lnTo>
                <a:lnTo>
                  <a:pt x="1066800" y="304800"/>
                </a:lnTo>
                <a:lnTo>
                  <a:pt x="1562100" y="76200"/>
                </a:lnTo>
                <a:lnTo>
                  <a:pt x="2152650" y="0"/>
                </a:lnTo>
                <a:lnTo>
                  <a:pt x="2552700" y="19050"/>
                </a:lnTo>
                <a:lnTo>
                  <a:pt x="3200400" y="247650"/>
                </a:lnTo>
                <a:lnTo>
                  <a:pt x="3752850" y="666750"/>
                </a:lnTo>
                <a:lnTo>
                  <a:pt x="4076700" y="1143000"/>
                </a:lnTo>
                <a:lnTo>
                  <a:pt x="4305300" y="1638300"/>
                </a:lnTo>
                <a:lnTo>
                  <a:pt x="4381500" y="222885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072066" y="400050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LATITUDINE SUD</a:t>
            </a:r>
            <a:endParaRPr lang="it-IT" sz="2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Figura a mano libera 13"/>
          <p:cNvSpPr/>
          <p:nvPr/>
        </p:nvSpPr>
        <p:spPr>
          <a:xfrm>
            <a:off x="5857884" y="1214422"/>
            <a:ext cx="2863850" cy="4429156"/>
          </a:xfrm>
          <a:custGeom>
            <a:avLst/>
            <a:gdLst>
              <a:gd name="connsiteX0" fmla="*/ 628650 w 2863850"/>
              <a:gd name="connsiteY0" fmla="*/ 3175 h 4546600"/>
              <a:gd name="connsiteX1" fmla="*/ 457200 w 2863850"/>
              <a:gd name="connsiteY1" fmla="*/ 98425 h 4546600"/>
              <a:gd name="connsiteX2" fmla="*/ 304800 w 2863850"/>
              <a:gd name="connsiteY2" fmla="*/ 384175 h 4546600"/>
              <a:gd name="connsiteX3" fmla="*/ 190500 w 2863850"/>
              <a:gd name="connsiteY3" fmla="*/ 708025 h 4546600"/>
              <a:gd name="connsiteX4" fmla="*/ 133350 w 2863850"/>
              <a:gd name="connsiteY4" fmla="*/ 974725 h 4546600"/>
              <a:gd name="connsiteX5" fmla="*/ 114300 w 2863850"/>
              <a:gd name="connsiteY5" fmla="*/ 1165225 h 4546600"/>
              <a:gd name="connsiteX6" fmla="*/ 19050 w 2863850"/>
              <a:gd name="connsiteY6" fmla="*/ 1812925 h 4546600"/>
              <a:gd name="connsiteX7" fmla="*/ 57150 w 2863850"/>
              <a:gd name="connsiteY7" fmla="*/ 3184525 h 4546600"/>
              <a:gd name="connsiteX8" fmla="*/ 361950 w 2863850"/>
              <a:gd name="connsiteY8" fmla="*/ 4327525 h 4546600"/>
              <a:gd name="connsiteX9" fmla="*/ 819150 w 2863850"/>
              <a:gd name="connsiteY9" fmla="*/ 4498975 h 4546600"/>
              <a:gd name="connsiteX10" fmla="*/ 1638300 w 2863850"/>
              <a:gd name="connsiteY10" fmla="*/ 4232275 h 4546600"/>
              <a:gd name="connsiteX11" fmla="*/ 2457450 w 2863850"/>
              <a:gd name="connsiteY11" fmla="*/ 3546475 h 4546600"/>
              <a:gd name="connsiteX12" fmla="*/ 2705100 w 2863850"/>
              <a:gd name="connsiteY12" fmla="*/ 2994025 h 4546600"/>
              <a:gd name="connsiteX13" fmla="*/ 2819400 w 2863850"/>
              <a:gd name="connsiteY13" fmla="*/ 2574925 h 4546600"/>
              <a:gd name="connsiteX14" fmla="*/ 2819400 w 2863850"/>
              <a:gd name="connsiteY14" fmla="*/ 1870075 h 4546600"/>
              <a:gd name="connsiteX15" fmla="*/ 2552700 w 2863850"/>
              <a:gd name="connsiteY15" fmla="*/ 1184275 h 4546600"/>
              <a:gd name="connsiteX16" fmla="*/ 2000250 w 2863850"/>
              <a:gd name="connsiteY16" fmla="*/ 498475 h 4546600"/>
              <a:gd name="connsiteX17" fmla="*/ 1219200 w 2863850"/>
              <a:gd name="connsiteY17" fmla="*/ 79375 h 4546600"/>
              <a:gd name="connsiteX18" fmla="*/ 495300 w 2863850"/>
              <a:gd name="connsiteY18" fmla="*/ 22225 h 454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3850" h="4546600">
                <a:moveTo>
                  <a:pt x="628650" y="3175"/>
                </a:moveTo>
                <a:cubicBezTo>
                  <a:pt x="569912" y="19050"/>
                  <a:pt x="511175" y="34925"/>
                  <a:pt x="457200" y="98425"/>
                </a:cubicBezTo>
                <a:cubicBezTo>
                  <a:pt x="403225" y="161925"/>
                  <a:pt x="349250" y="282575"/>
                  <a:pt x="304800" y="384175"/>
                </a:cubicBezTo>
                <a:cubicBezTo>
                  <a:pt x="260350" y="485775"/>
                  <a:pt x="219075" y="609600"/>
                  <a:pt x="190500" y="708025"/>
                </a:cubicBezTo>
                <a:cubicBezTo>
                  <a:pt x="161925" y="806450"/>
                  <a:pt x="146050" y="898525"/>
                  <a:pt x="133350" y="974725"/>
                </a:cubicBezTo>
                <a:cubicBezTo>
                  <a:pt x="120650" y="1050925"/>
                  <a:pt x="133350" y="1025525"/>
                  <a:pt x="114300" y="1165225"/>
                </a:cubicBezTo>
                <a:cubicBezTo>
                  <a:pt x="95250" y="1304925"/>
                  <a:pt x="28575" y="1476375"/>
                  <a:pt x="19050" y="1812925"/>
                </a:cubicBezTo>
                <a:cubicBezTo>
                  <a:pt x="9525" y="2149475"/>
                  <a:pt x="0" y="2765425"/>
                  <a:pt x="57150" y="3184525"/>
                </a:cubicBezTo>
                <a:cubicBezTo>
                  <a:pt x="114300" y="3603625"/>
                  <a:pt x="234950" y="4108450"/>
                  <a:pt x="361950" y="4327525"/>
                </a:cubicBezTo>
                <a:cubicBezTo>
                  <a:pt x="488950" y="4546600"/>
                  <a:pt x="606425" y="4514850"/>
                  <a:pt x="819150" y="4498975"/>
                </a:cubicBezTo>
                <a:cubicBezTo>
                  <a:pt x="1031875" y="4483100"/>
                  <a:pt x="1365250" y="4391025"/>
                  <a:pt x="1638300" y="4232275"/>
                </a:cubicBezTo>
                <a:cubicBezTo>
                  <a:pt x="1911350" y="4073525"/>
                  <a:pt x="2279650" y="3752850"/>
                  <a:pt x="2457450" y="3546475"/>
                </a:cubicBezTo>
                <a:cubicBezTo>
                  <a:pt x="2635250" y="3340100"/>
                  <a:pt x="2644775" y="3155950"/>
                  <a:pt x="2705100" y="2994025"/>
                </a:cubicBezTo>
                <a:cubicBezTo>
                  <a:pt x="2765425" y="2832100"/>
                  <a:pt x="2800350" y="2762250"/>
                  <a:pt x="2819400" y="2574925"/>
                </a:cubicBezTo>
                <a:cubicBezTo>
                  <a:pt x="2838450" y="2387600"/>
                  <a:pt x="2863850" y="2101850"/>
                  <a:pt x="2819400" y="1870075"/>
                </a:cubicBezTo>
                <a:cubicBezTo>
                  <a:pt x="2774950" y="1638300"/>
                  <a:pt x="2689225" y="1412875"/>
                  <a:pt x="2552700" y="1184275"/>
                </a:cubicBezTo>
                <a:cubicBezTo>
                  <a:pt x="2416175" y="955675"/>
                  <a:pt x="2222500" y="682625"/>
                  <a:pt x="2000250" y="498475"/>
                </a:cubicBezTo>
                <a:cubicBezTo>
                  <a:pt x="1778000" y="314325"/>
                  <a:pt x="1470025" y="158750"/>
                  <a:pt x="1219200" y="79375"/>
                </a:cubicBezTo>
                <a:cubicBezTo>
                  <a:pt x="968375" y="0"/>
                  <a:pt x="731837" y="11112"/>
                  <a:pt x="495300" y="22225"/>
                </a:cubicBezTo>
              </a:path>
            </a:pathLst>
          </a:custGeom>
          <a:solidFill>
            <a:srgbClr val="002060">
              <a:alpha val="20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igura a mano libera 14"/>
          <p:cNvSpPr/>
          <p:nvPr/>
        </p:nvSpPr>
        <p:spPr>
          <a:xfrm>
            <a:off x="4357686" y="1142984"/>
            <a:ext cx="2282825" cy="4537075"/>
          </a:xfrm>
          <a:custGeom>
            <a:avLst/>
            <a:gdLst>
              <a:gd name="connsiteX0" fmla="*/ 2127250 w 2282825"/>
              <a:gd name="connsiteY0" fmla="*/ 28575 h 4537075"/>
              <a:gd name="connsiteX1" fmla="*/ 1727200 w 2282825"/>
              <a:gd name="connsiteY1" fmla="*/ 66675 h 4537075"/>
              <a:gd name="connsiteX2" fmla="*/ 1327150 w 2282825"/>
              <a:gd name="connsiteY2" fmla="*/ 180975 h 4537075"/>
              <a:gd name="connsiteX3" fmla="*/ 927100 w 2282825"/>
              <a:gd name="connsiteY3" fmla="*/ 409575 h 4537075"/>
              <a:gd name="connsiteX4" fmla="*/ 298450 w 2282825"/>
              <a:gd name="connsiteY4" fmla="*/ 1095375 h 4537075"/>
              <a:gd name="connsiteX5" fmla="*/ 69850 w 2282825"/>
              <a:gd name="connsiteY5" fmla="*/ 1590675 h 4537075"/>
              <a:gd name="connsiteX6" fmla="*/ 12700 w 2282825"/>
              <a:gd name="connsiteY6" fmla="*/ 2238375 h 4537075"/>
              <a:gd name="connsiteX7" fmla="*/ 146050 w 2282825"/>
              <a:gd name="connsiteY7" fmla="*/ 3095625 h 4537075"/>
              <a:gd name="connsiteX8" fmla="*/ 812800 w 2282825"/>
              <a:gd name="connsiteY8" fmla="*/ 4029075 h 4537075"/>
              <a:gd name="connsiteX9" fmla="*/ 2108200 w 2282825"/>
              <a:gd name="connsiteY9" fmla="*/ 4505325 h 4537075"/>
              <a:gd name="connsiteX10" fmla="*/ 1860550 w 2282825"/>
              <a:gd name="connsiteY10" fmla="*/ 4219575 h 4537075"/>
              <a:gd name="connsiteX11" fmla="*/ 1708150 w 2282825"/>
              <a:gd name="connsiteY11" fmla="*/ 3648075 h 4537075"/>
              <a:gd name="connsiteX12" fmla="*/ 1555750 w 2282825"/>
              <a:gd name="connsiteY12" fmla="*/ 2543175 h 4537075"/>
              <a:gd name="connsiteX13" fmla="*/ 1593850 w 2282825"/>
              <a:gd name="connsiteY13" fmla="*/ 1781175 h 4537075"/>
              <a:gd name="connsiteX14" fmla="*/ 1689100 w 2282825"/>
              <a:gd name="connsiteY14" fmla="*/ 790575 h 4537075"/>
              <a:gd name="connsiteX15" fmla="*/ 1974850 w 2282825"/>
              <a:gd name="connsiteY15" fmla="*/ 123825 h 4537075"/>
              <a:gd name="connsiteX16" fmla="*/ 2241550 w 2282825"/>
              <a:gd name="connsiteY16" fmla="*/ 47625 h 4537075"/>
              <a:gd name="connsiteX17" fmla="*/ 2241550 w 2282825"/>
              <a:gd name="connsiteY17" fmla="*/ 47625 h 453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82825" h="4537075">
                <a:moveTo>
                  <a:pt x="2127250" y="28575"/>
                </a:moveTo>
                <a:cubicBezTo>
                  <a:pt x="1993900" y="34925"/>
                  <a:pt x="1860550" y="41275"/>
                  <a:pt x="1727200" y="66675"/>
                </a:cubicBezTo>
                <a:cubicBezTo>
                  <a:pt x="1593850" y="92075"/>
                  <a:pt x="1460500" y="123825"/>
                  <a:pt x="1327150" y="180975"/>
                </a:cubicBezTo>
                <a:cubicBezTo>
                  <a:pt x="1193800" y="238125"/>
                  <a:pt x="1098550" y="257175"/>
                  <a:pt x="927100" y="409575"/>
                </a:cubicBezTo>
                <a:cubicBezTo>
                  <a:pt x="755650" y="561975"/>
                  <a:pt x="441325" y="898525"/>
                  <a:pt x="298450" y="1095375"/>
                </a:cubicBezTo>
                <a:cubicBezTo>
                  <a:pt x="155575" y="1292225"/>
                  <a:pt x="117475" y="1400175"/>
                  <a:pt x="69850" y="1590675"/>
                </a:cubicBezTo>
                <a:cubicBezTo>
                  <a:pt x="22225" y="1781175"/>
                  <a:pt x="0" y="1987550"/>
                  <a:pt x="12700" y="2238375"/>
                </a:cubicBezTo>
                <a:cubicBezTo>
                  <a:pt x="25400" y="2489200"/>
                  <a:pt x="12700" y="2797175"/>
                  <a:pt x="146050" y="3095625"/>
                </a:cubicBezTo>
                <a:cubicBezTo>
                  <a:pt x="279400" y="3394075"/>
                  <a:pt x="485775" y="3794125"/>
                  <a:pt x="812800" y="4029075"/>
                </a:cubicBezTo>
                <a:cubicBezTo>
                  <a:pt x="1139825" y="4264025"/>
                  <a:pt x="1933575" y="4473575"/>
                  <a:pt x="2108200" y="4505325"/>
                </a:cubicBezTo>
                <a:cubicBezTo>
                  <a:pt x="2282825" y="4537075"/>
                  <a:pt x="1927225" y="4362450"/>
                  <a:pt x="1860550" y="4219575"/>
                </a:cubicBezTo>
                <a:cubicBezTo>
                  <a:pt x="1793875" y="4076700"/>
                  <a:pt x="1758950" y="3927475"/>
                  <a:pt x="1708150" y="3648075"/>
                </a:cubicBezTo>
                <a:cubicBezTo>
                  <a:pt x="1657350" y="3368675"/>
                  <a:pt x="1574800" y="2854325"/>
                  <a:pt x="1555750" y="2543175"/>
                </a:cubicBezTo>
                <a:cubicBezTo>
                  <a:pt x="1536700" y="2232025"/>
                  <a:pt x="1571625" y="2073275"/>
                  <a:pt x="1593850" y="1781175"/>
                </a:cubicBezTo>
                <a:cubicBezTo>
                  <a:pt x="1616075" y="1489075"/>
                  <a:pt x="1625600" y="1066800"/>
                  <a:pt x="1689100" y="790575"/>
                </a:cubicBezTo>
                <a:cubicBezTo>
                  <a:pt x="1752600" y="514350"/>
                  <a:pt x="1882775" y="247650"/>
                  <a:pt x="1974850" y="123825"/>
                </a:cubicBezTo>
                <a:cubicBezTo>
                  <a:pt x="2066925" y="0"/>
                  <a:pt x="2241550" y="47625"/>
                  <a:pt x="2241550" y="47625"/>
                </a:cubicBezTo>
                <a:lnTo>
                  <a:pt x="2241550" y="47625"/>
                </a:lnTo>
              </a:path>
            </a:pathLst>
          </a:custGeom>
          <a:solidFill>
            <a:srgbClr val="002060">
              <a:alpha val="20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 rot="17935685">
            <a:off x="3806113" y="2698207"/>
            <a:ext cx="2808000" cy="3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LONGITUDINE OVEST</a:t>
            </a:r>
          </a:p>
          <a:p>
            <a:endParaRPr lang="it-IT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CasellaDiTesto 19"/>
          <p:cNvSpPr txBox="1"/>
          <p:nvPr/>
        </p:nvSpPr>
        <p:spPr>
          <a:xfrm rot="2014265">
            <a:off x="6072198" y="2786058"/>
            <a:ext cx="2448000" cy="4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LONGITUDINE EST</a:t>
            </a:r>
          </a:p>
          <a:p>
            <a:endParaRPr lang="it-IT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0" y="2143116"/>
            <a:ext cx="4143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002060"/>
                </a:solidFill>
              </a:rPr>
              <a:t>La </a:t>
            </a:r>
            <a:r>
              <a:rPr lang="it-IT" sz="2000" b="1" u="sng" dirty="0" smtClean="0">
                <a:solidFill>
                  <a:srgbClr val="C00000"/>
                </a:solidFill>
              </a:rPr>
              <a:t>longitudine</a:t>
            </a:r>
            <a:r>
              <a:rPr lang="it-IT" sz="2000" dirty="0" smtClean="0">
                <a:solidFill>
                  <a:srgbClr val="002060"/>
                </a:solidFill>
              </a:rPr>
              <a:t> misura la distanza di un  punto dal Meridiano di Greenwich espressa in gradi.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0" y="3357562"/>
            <a:ext cx="4214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002060"/>
                </a:solidFill>
              </a:rPr>
              <a:t>Si dice </a:t>
            </a:r>
            <a:r>
              <a:rPr lang="it-IT" sz="2000" b="1" dirty="0" smtClean="0">
                <a:solidFill>
                  <a:srgbClr val="C00000"/>
                </a:solidFill>
              </a:rPr>
              <a:t>longitudine est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quanto un punto si trova </a:t>
            </a:r>
            <a:r>
              <a:rPr lang="it-IT" sz="2000" dirty="0" smtClean="0">
                <a:solidFill>
                  <a:srgbClr val="C00000"/>
                </a:solidFill>
              </a:rPr>
              <a:t>a </a:t>
            </a:r>
            <a:r>
              <a:rPr lang="it-IT" sz="2000" b="1" dirty="0" smtClean="0">
                <a:solidFill>
                  <a:srgbClr val="C00000"/>
                </a:solidFill>
              </a:rPr>
              <a:t>est</a:t>
            </a:r>
            <a:r>
              <a:rPr lang="it-IT" sz="2000" dirty="0" smtClean="0">
                <a:solidFill>
                  <a:srgbClr val="C00000"/>
                </a:solidFill>
              </a:rPr>
              <a:t> del </a:t>
            </a:r>
            <a:r>
              <a:rPr lang="it-IT" sz="2000" b="1" dirty="0" smtClean="0">
                <a:solidFill>
                  <a:srgbClr val="C00000"/>
                </a:solidFill>
              </a:rPr>
              <a:t>Meridiano di Greenwich</a:t>
            </a:r>
            <a:r>
              <a:rPr lang="it-IT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0" y="4143380"/>
            <a:ext cx="42862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2000" dirty="0" smtClean="0">
                <a:solidFill>
                  <a:srgbClr val="002060"/>
                </a:solidFill>
              </a:rPr>
              <a:t>Si dice </a:t>
            </a:r>
            <a:r>
              <a:rPr lang="it-IT" sz="2000" b="1" dirty="0" smtClean="0">
                <a:solidFill>
                  <a:srgbClr val="C00000"/>
                </a:solidFill>
              </a:rPr>
              <a:t>longitudine ovest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quanto un punto si trova </a:t>
            </a:r>
            <a:r>
              <a:rPr lang="it-IT" sz="2000" dirty="0" smtClean="0">
                <a:solidFill>
                  <a:srgbClr val="C00000"/>
                </a:solidFill>
              </a:rPr>
              <a:t>a </a:t>
            </a:r>
            <a:r>
              <a:rPr lang="it-IT" sz="2000" b="1" dirty="0" smtClean="0">
                <a:solidFill>
                  <a:srgbClr val="C00000"/>
                </a:solidFill>
              </a:rPr>
              <a:t>ovest</a:t>
            </a:r>
            <a:r>
              <a:rPr lang="it-IT" sz="2000" dirty="0" smtClean="0">
                <a:solidFill>
                  <a:srgbClr val="C00000"/>
                </a:solidFill>
              </a:rPr>
              <a:t> del </a:t>
            </a:r>
            <a:r>
              <a:rPr lang="it-IT" sz="2000" b="1" dirty="0" smtClean="0">
                <a:solidFill>
                  <a:srgbClr val="C00000"/>
                </a:solidFill>
              </a:rPr>
              <a:t>Meridiano di Greenwich</a:t>
            </a:r>
            <a:r>
              <a:rPr lang="it-IT" sz="2000" b="1" dirty="0" smtClean="0">
                <a:solidFill>
                  <a:srgbClr val="002060"/>
                </a:solidFill>
              </a:rPr>
              <a:t>.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4071934" y="0"/>
            <a:ext cx="4929190" cy="612000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Le coordinate geografiche </a:t>
            </a:r>
            <a:endParaRPr lang="it-IT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349133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4" grpId="0" animBg="1"/>
      <p:bldP spid="15" grpId="0" animBg="1"/>
      <p:bldP spid="19" grpId="0" animBg="1"/>
      <p:bldP spid="20" grpId="0" animBg="1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LatitudineLongitud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0021"/>
            <a:ext cx="6000792" cy="643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ella a 5 punte 4"/>
          <p:cNvSpPr/>
          <p:nvPr/>
        </p:nvSpPr>
        <p:spPr>
          <a:xfrm>
            <a:off x="5000628" y="2714620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72132" y="1142984"/>
            <a:ext cx="335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 Latitudine 15 Nord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Longitudine 30 Est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3598223" y="2838203"/>
            <a:ext cx="1520042" cy="11875"/>
          </a:xfrm>
          <a:custGeom>
            <a:avLst/>
            <a:gdLst>
              <a:gd name="connsiteX0" fmla="*/ 0 w 1520042"/>
              <a:gd name="connsiteY0" fmla="*/ 0 h 11875"/>
              <a:gd name="connsiteX1" fmla="*/ 1520042 w 1520042"/>
              <a:gd name="connsiteY1" fmla="*/ 11875 h 1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0042" h="11875">
                <a:moveTo>
                  <a:pt x="0" y="0"/>
                </a:moveTo>
                <a:lnTo>
                  <a:pt x="1520042" y="11875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8" idx="1"/>
          </p:cNvCxnSpPr>
          <p:nvPr/>
        </p:nvCxnSpPr>
        <p:spPr>
          <a:xfrm flipH="1">
            <a:off x="5102574" y="2850078"/>
            <a:ext cx="0" cy="720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143504" y="307181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Lat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71934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Long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1571604" y="2714620"/>
            <a:ext cx="285752" cy="2857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572000" y="714356"/>
            <a:ext cx="285752" cy="2857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071538" y="4857760"/>
            <a:ext cx="8072462" cy="830997"/>
          </a:xfrm>
          <a:prstGeom prst="rect">
            <a:avLst/>
          </a:prstGeom>
          <a:solidFill>
            <a:srgbClr val="002060">
              <a:alpha val="2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Le coordinate di un punto indicano sempre </a:t>
            </a:r>
            <a:r>
              <a:rPr lang="it-IT" sz="2400" b="1" dirty="0" smtClean="0">
                <a:solidFill>
                  <a:srgbClr val="C00000"/>
                </a:solidFill>
              </a:rPr>
              <a:t>prima la latitudine</a:t>
            </a:r>
            <a:r>
              <a:rPr lang="it-IT" sz="2400" b="1" dirty="0" smtClean="0">
                <a:solidFill>
                  <a:srgbClr val="002060"/>
                </a:solidFill>
              </a:rPr>
              <a:t> e </a:t>
            </a:r>
            <a:r>
              <a:rPr lang="it-IT" sz="2400" b="1" dirty="0" smtClean="0">
                <a:solidFill>
                  <a:srgbClr val="C00000"/>
                </a:solidFill>
              </a:rPr>
              <a:t>poi la longitudine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atitudineLongitud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0020"/>
            <a:ext cx="6000792" cy="643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tella a 5 punte 2"/>
          <p:cNvSpPr/>
          <p:nvPr/>
        </p:nvSpPr>
        <p:spPr>
          <a:xfrm>
            <a:off x="5500694" y="4929198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gura a mano libera 3"/>
          <p:cNvSpPr/>
          <p:nvPr/>
        </p:nvSpPr>
        <p:spPr>
          <a:xfrm>
            <a:off x="5617029" y="3586348"/>
            <a:ext cx="178129" cy="1496291"/>
          </a:xfrm>
          <a:custGeom>
            <a:avLst/>
            <a:gdLst>
              <a:gd name="connsiteX0" fmla="*/ 178129 w 178129"/>
              <a:gd name="connsiteY0" fmla="*/ 0 h 1496291"/>
              <a:gd name="connsiteX1" fmla="*/ 130628 w 178129"/>
              <a:gd name="connsiteY1" fmla="*/ 795647 h 1496291"/>
              <a:gd name="connsiteX2" fmla="*/ 71252 w 178129"/>
              <a:gd name="connsiteY2" fmla="*/ 1199408 h 1496291"/>
              <a:gd name="connsiteX3" fmla="*/ 0 w 178129"/>
              <a:gd name="connsiteY3" fmla="*/ 1496291 h 1496291"/>
              <a:gd name="connsiteX4" fmla="*/ 0 w 178129"/>
              <a:gd name="connsiteY4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29" h="1496291">
                <a:moveTo>
                  <a:pt x="178129" y="0"/>
                </a:moveTo>
                <a:cubicBezTo>
                  <a:pt x="163285" y="297873"/>
                  <a:pt x="148441" y="595746"/>
                  <a:pt x="130628" y="795647"/>
                </a:cubicBezTo>
                <a:cubicBezTo>
                  <a:pt x="112815" y="995548"/>
                  <a:pt x="93023" y="1082634"/>
                  <a:pt x="71252" y="1199408"/>
                </a:cubicBezTo>
                <a:cubicBezTo>
                  <a:pt x="49481" y="1316182"/>
                  <a:pt x="0" y="1496291"/>
                  <a:pt x="0" y="1496291"/>
                </a:cubicBezTo>
                <a:lnTo>
                  <a:pt x="0" y="149629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 4"/>
          <p:cNvSpPr/>
          <p:nvPr/>
        </p:nvSpPr>
        <p:spPr>
          <a:xfrm>
            <a:off x="3693226" y="5082639"/>
            <a:ext cx="1947553" cy="11875"/>
          </a:xfrm>
          <a:custGeom>
            <a:avLst/>
            <a:gdLst>
              <a:gd name="connsiteX0" fmla="*/ 0 w 1947553"/>
              <a:gd name="connsiteY0" fmla="*/ 0 h 11875"/>
              <a:gd name="connsiteX1" fmla="*/ 1947553 w 1947553"/>
              <a:gd name="connsiteY1" fmla="*/ 11875 h 11875"/>
              <a:gd name="connsiteX2" fmla="*/ 1947553 w 1947553"/>
              <a:gd name="connsiteY2" fmla="*/ 11875 h 1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553" h="11875">
                <a:moveTo>
                  <a:pt x="0" y="0"/>
                </a:moveTo>
                <a:lnTo>
                  <a:pt x="1947553" y="11875"/>
                </a:lnTo>
                <a:lnTo>
                  <a:pt x="1947553" y="11875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857884" y="1071546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Latitudine 30 Sud</a:t>
            </a:r>
          </a:p>
          <a:p>
            <a:r>
              <a:rPr lang="it-IT" sz="2400" b="1" dirty="0" smtClean="0">
                <a:solidFill>
                  <a:srgbClr val="C00000"/>
                </a:solidFill>
              </a:rPr>
              <a:t>Longitudine 45 Est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57686" y="471488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Long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86446" y="435769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Lat</a:t>
            </a:r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4857752" y="714356"/>
            <a:ext cx="285752" cy="2857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1857356" y="4929198"/>
            <a:ext cx="285752" cy="2857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613</TotalTime>
  <Words>425</Words>
  <Application>Microsoft Office PowerPoint</Application>
  <PresentationFormat>Presentazione su schermo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Universo</vt:lpstr>
      <vt:lpstr>Le coordinate geografiche</vt:lpstr>
      <vt:lpstr>Meridiani e paralleli</vt:lpstr>
      <vt:lpstr>Diapositiva 3</vt:lpstr>
      <vt:lpstr>Diapositiva 4</vt:lpstr>
      <vt:lpstr>Diapositiva 5</vt:lpstr>
      <vt:lpstr>I paralleli </vt:lpstr>
      <vt:lpstr>Le coordinate geografiche 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DOMENICO</dc:creator>
  <cp:lastModifiedBy>SCIACCA</cp:lastModifiedBy>
  <cp:revision>61</cp:revision>
  <dcterms:created xsi:type="dcterms:W3CDTF">2011-10-23T15:35:38Z</dcterms:created>
  <dcterms:modified xsi:type="dcterms:W3CDTF">2013-10-16T02:44:16Z</dcterms:modified>
</cp:coreProperties>
</file>