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37F8-147F-4728-9B8F-0C1BA01AA06A}" type="datetimeFigureOut">
              <a:rPr lang="it-IT" smtClean="0"/>
              <a:pPr/>
              <a:t>18/05/2015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D0CE-FF89-4C5B-95C4-43B7839775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37F8-147F-4728-9B8F-0C1BA01AA06A}" type="datetimeFigureOut">
              <a:rPr lang="it-IT" smtClean="0"/>
              <a:pPr/>
              <a:t>18/05/2015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D0CE-FF89-4C5B-95C4-43B7839775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37F8-147F-4728-9B8F-0C1BA01AA06A}" type="datetimeFigureOut">
              <a:rPr lang="it-IT" smtClean="0"/>
              <a:pPr/>
              <a:t>18/05/2015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D0CE-FF89-4C5B-95C4-43B7839775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37F8-147F-4728-9B8F-0C1BA01AA06A}" type="datetimeFigureOut">
              <a:rPr lang="it-IT" smtClean="0"/>
              <a:pPr/>
              <a:t>18/05/2015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D0CE-FF89-4C5B-95C4-43B7839775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37F8-147F-4728-9B8F-0C1BA01AA06A}" type="datetimeFigureOut">
              <a:rPr lang="it-IT" smtClean="0"/>
              <a:pPr/>
              <a:t>18/05/2015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D0CE-FF89-4C5B-95C4-43B7839775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37F8-147F-4728-9B8F-0C1BA01AA06A}" type="datetimeFigureOut">
              <a:rPr lang="it-IT" smtClean="0"/>
              <a:pPr/>
              <a:t>18/05/2015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D0CE-FF89-4C5B-95C4-43B7839775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37F8-147F-4728-9B8F-0C1BA01AA06A}" type="datetimeFigureOut">
              <a:rPr lang="it-IT" smtClean="0"/>
              <a:pPr/>
              <a:t>18/05/2015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D0CE-FF89-4C5B-95C4-43B7839775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37F8-147F-4728-9B8F-0C1BA01AA06A}" type="datetimeFigureOut">
              <a:rPr lang="it-IT" smtClean="0"/>
              <a:pPr/>
              <a:t>18/05/2015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D0CE-FF89-4C5B-95C4-43B7839775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37F8-147F-4728-9B8F-0C1BA01AA06A}" type="datetimeFigureOut">
              <a:rPr lang="it-IT" smtClean="0"/>
              <a:pPr/>
              <a:t>18/05/2015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D0CE-FF89-4C5B-95C4-43B7839775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37F8-147F-4728-9B8F-0C1BA01AA06A}" type="datetimeFigureOut">
              <a:rPr lang="it-IT" smtClean="0"/>
              <a:pPr/>
              <a:t>18/05/2015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5D0CE-FF89-4C5B-95C4-43B7839775C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37F8-147F-4728-9B8F-0C1BA01AA06A}" type="datetimeFigureOut">
              <a:rPr lang="it-IT" smtClean="0"/>
              <a:pPr/>
              <a:t>18/05/2015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A5D0CE-FF89-4C5B-95C4-43B7839775C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B637F8-147F-4728-9B8F-0C1BA01AA06A}" type="datetimeFigureOut">
              <a:rPr lang="it-IT" smtClean="0"/>
              <a:pPr/>
              <a:t>18/05/2015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A5D0CE-FF89-4C5B-95C4-43B7839775CE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357166"/>
            <a:ext cx="7858180" cy="2000264"/>
          </a:xfrm>
        </p:spPr>
        <p:txBody>
          <a:bodyPr>
            <a:normAutofit/>
          </a:bodyPr>
          <a:lstStyle/>
          <a:p>
            <a:r>
              <a:rPr lang="it-IT" dirty="0" smtClean="0"/>
              <a:t>VIAGGIO IN VALASSINA E ALTA BRIANZA </a:t>
            </a:r>
            <a:endParaRPr lang="it-IT" dirty="0"/>
          </a:p>
        </p:txBody>
      </p:sp>
      <p:sp>
        <p:nvSpPr>
          <p:cNvPr id="4" name="Sottotito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/>
          <a:lstStyle/>
          <a:p>
            <a:r>
              <a:rPr lang="it-IT" dirty="0" smtClean="0"/>
              <a:t>VIAGGIO AL LAGO DEL SEGRINO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57298"/>
            <a:ext cx="4043362" cy="5214974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Il </a:t>
            </a:r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lago del </a:t>
            </a:r>
            <a:r>
              <a:rPr lang="it-IT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Segrino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è un piccolo </a:t>
            </a:r>
            <a:r>
              <a:rPr lang="it-IT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lago lombardo </a:t>
            </a:r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prealpino 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 origine glaciale, in </a:t>
            </a:r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provincia di Como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situato tra i comuni di</a:t>
            </a:r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Canzo</a:t>
            </a:r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Longone</a:t>
            </a:r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al </a:t>
            </a:r>
            <a:r>
              <a:rPr lang="it-IT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Segrino</a:t>
            </a:r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it-IT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Eupilio</a:t>
            </a:r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Si ritiene che il suo nome derivi dal </a:t>
            </a:r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latino </a:t>
            </a:r>
            <a:r>
              <a:rPr lang="it-IT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Fons</a:t>
            </a:r>
            <a:r>
              <a:rPr lang="it-IT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Sacer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ossia Fonte Sacra, trasformatosi col tempo in </a:t>
            </a:r>
            <a:r>
              <a:rPr lang="it-IT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Sacrinum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e quindi </a:t>
            </a:r>
            <a:r>
              <a:rPr lang="it-IT" b="1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Segrìn</a:t>
            </a:r>
            <a:r>
              <a:rPr lang="it-IT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Inoltre e famoso per qualità delle sue acque e per la sua tranquilla posizione, che ispirò numerosi scrittori del Ottocento. </a:t>
            </a:r>
            <a:endParaRPr lang="it-IT" b="1" i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http://www.lagodelsegrino.com/userfiles/files/206_Lago_del_Segrino_-_Canz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1285860"/>
            <a:ext cx="3519490" cy="5300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GEOGRAFIA E GEOMORFOLOGIA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2844" y="1500174"/>
            <a:ext cx="8786874" cy="5214974"/>
          </a:xfrm>
        </p:spPr>
        <p:txBody>
          <a:bodyPr/>
          <a:lstStyle/>
          <a:p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Il lago ha una forma allungata in direzione nord-sud ed 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è 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limitato nei suoi bordi dai ripidi versanti dei monti </a:t>
            </a:r>
            <a:r>
              <a:rPr lang="it-IT" dirty="0" err="1" smtClean="0">
                <a:solidFill>
                  <a:schemeClr val="accent6">
                    <a:lumMod val="75000"/>
                  </a:schemeClr>
                </a:solidFill>
              </a:rPr>
              <a:t>Pesora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 e </a:t>
            </a:r>
            <a:r>
              <a:rPr lang="it-IT" dirty="0" err="1" smtClean="0">
                <a:solidFill>
                  <a:schemeClr val="accent6">
                    <a:lumMod val="75000"/>
                  </a:schemeClr>
                </a:solidFill>
              </a:rPr>
              <a:t>Cornizzolo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. La sua origine e dovuta allo sbarramento della sua valle, causato dalla presenza di una morena 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glaciale: 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il </a:t>
            </a:r>
            <a:r>
              <a:rPr lang="it-IT" dirty="0" err="1" smtClean="0">
                <a:solidFill>
                  <a:schemeClr val="accent6">
                    <a:lumMod val="75000"/>
                  </a:schemeClr>
                </a:solidFill>
              </a:rPr>
              <a:t>Tinolli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 che evidenzia la singolarità del lago glaciale di valle sospesa sulla sottostante Pianura Padana </a:t>
            </a:r>
            <a:endParaRPr lang="it-IT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122" name="Picture 2" descr="http://www.exploratoridelladomenica.it/wp-content/uploads/2013/09/SegrinoDallalto_15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929066"/>
            <a:ext cx="8501122" cy="27860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RITROVAMENTI ARCHEOLOGICI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Nel 1971 nell’area a nord del lago, durante dei lavori vennero scoperte tre tombe dell’Età del bronzo, costruite usando la pietra locale, mentre a sud del lago, nel territorio di </a:t>
            </a:r>
            <a:r>
              <a:rPr lang="it-IT" dirty="0" err="1" smtClean="0">
                <a:solidFill>
                  <a:schemeClr val="accent6">
                    <a:lumMod val="75000"/>
                  </a:schemeClr>
                </a:solidFill>
              </a:rPr>
              <a:t>Longone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 al </a:t>
            </a:r>
            <a:r>
              <a:rPr lang="it-IT" dirty="0" err="1" smtClean="0">
                <a:solidFill>
                  <a:schemeClr val="accent6">
                    <a:lumMod val="75000"/>
                  </a:schemeClr>
                </a:solidFill>
              </a:rPr>
              <a:t>Segrino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 vennero ritrovate, a fine 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Ottocento, 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tre tombe risalenti all’Età del ferro, cultura di </a:t>
            </a:r>
            <a:r>
              <a:rPr lang="it-IT" dirty="0" err="1" smtClean="0">
                <a:solidFill>
                  <a:schemeClr val="accent6">
                    <a:lumMod val="75000"/>
                  </a:schemeClr>
                </a:solidFill>
              </a:rPr>
              <a:t>Golasecca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643074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AREA PROTETTA:QUALITA’DELLE ACQUE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2844" y="2000240"/>
            <a:ext cx="8858312" cy="4714908"/>
          </a:xfrm>
        </p:spPr>
        <p:txBody>
          <a:bodyPr/>
          <a:lstStyle/>
          <a:p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Il Lago del </a:t>
            </a:r>
            <a:r>
              <a:rPr lang="it-IT" dirty="0" err="1" smtClean="0">
                <a:solidFill>
                  <a:schemeClr val="accent6">
                    <a:lumMod val="75000"/>
                  </a:schemeClr>
                </a:solidFill>
              </a:rPr>
              <a:t>Segrino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 è “considerato” il meno inquinato d’Europa, infatti la fauna acquatica è rigogliosa e vi 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è 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praticata la 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pesca.   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Immagine 3" descr="segrino pp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66" y="3286124"/>
            <a:ext cx="3714744" cy="3071260"/>
          </a:xfrm>
          <a:prstGeom prst="rect">
            <a:avLst/>
          </a:prstGeom>
        </p:spPr>
      </p:pic>
      <p:pic>
        <p:nvPicPr>
          <p:cNvPr id="5" name="Immagine 4" descr="segrino ppt 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3786190"/>
            <a:ext cx="4016906" cy="252889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42876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IL LAGO NELLA LETTERATURA ARTE E CINEMA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1472" y="1935480"/>
            <a:ext cx="3929090" cy="4636792"/>
          </a:xfrm>
        </p:spPr>
        <p:txBody>
          <a:bodyPr>
            <a:normAutofit fontScale="92500" lnSpcReduction="20000"/>
          </a:bodyPr>
          <a:lstStyle/>
          <a:p>
            <a:r>
              <a:rPr lang="it-IT" sz="2000" dirty="0" smtClean="0">
                <a:solidFill>
                  <a:schemeClr val="accent6">
                    <a:lumMod val="75000"/>
                  </a:schemeClr>
                </a:solidFill>
              </a:rPr>
              <a:t>Il lago </a:t>
            </a:r>
            <a:r>
              <a:rPr lang="it-IT" sz="2000" dirty="0" smtClean="0">
                <a:solidFill>
                  <a:schemeClr val="accent6">
                    <a:lumMod val="75000"/>
                  </a:schemeClr>
                </a:solidFill>
              </a:rPr>
              <a:t>colpì </a:t>
            </a:r>
            <a:r>
              <a:rPr lang="it-IT" sz="2000" dirty="0" smtClean="0">
                <a:solidFill>
                  <a:schemeClr val="accent6">
                    <a:lumMod val="75000"/>
                  </a:schemeClr>
                </a:solidFill>
              </a:rPr>
              <a:t>la sensibilità di molti scrittori ottocenteschi come Giuseppe Parini, che nacque nel vicino comune di </a:t>
            </a:r>
            <a:r>
              <a:rPr lang="it-IT" sz="2000" dirty="0" err="1" smtClean="0">
                <a:solidFill>
                  <a:schemeClr val="accent6">
                    <a:lumMod val="75000"/>
                  </a:schemeClr>
                </a:solidFill>
              </a:rPr>
              <a:t>Bosisio</a:t>
            </a:r>
            <a:r>
              <a:rPr lang="it-IT" sz="2000" dirty="0" smtClean="0">
                <a:solidFill>
                  <a:schemeClr val="accent6">
                    <a:lumMod val="75000"/>
                  </a:schemeClr>
                </a:solidFill>
              </a:rPr>
              <a:t> Parini. Il lago del </a:t>
            </a:r>
            <a:r>
              <a:rPr lang="it-IT" sz="2000" dirty="0" err="1" smtClean="0">
                <a:solidFill>
                  <a:schemeClr val="accent6">
                    <a:lumMod val="75000"/>
                  </a:schemeClr>
                </a:solidFill>
              </a:rPr>
              <a:t>Segrino</a:t>
            </a:r>
            <a:r>
              <a:rPr lang="it-IT" sz="2000" dirty="0" smtClean="0">
                <a:solidFill>
                  <a:schemeClr val="accent6">
                    <a:lumMod val="75000"/>
                  </a:schemeClr>
                </a:solidFill>
              </a:rPr>
              <a:t> fu esaltato da Stendhal  nel suo </a:t>
            </a:r>
            <a:r>
              <a:rPr lang="it-IT" sz="2000" i="1" dirty="0" smtClean="0">
                <a:solidFill>
                  <a:schemeClr val="accent6">
                    <a:lumMod val="75000"/>
                  </a:schemeClr>
                </a:solidFill>
              </a:rPr>
              <a:t>Giornale di viaggio in Brianza</a:t>
            </a:r>
            <a:r>
              <a:rPr lang="it-IT" sz="2000" dirty="0" smtClean="0">
                <a:solidFill>
                  <a:schemeClr val="accent6">
                    <a:lumMod val="75000"/>
                  </a:schemeClr>
                </a:solidFill>
              </a:rPr>
              <a:t> paragonandolo ad una gemma di smeraldo, a causa del colore delle sue acque. Il lago del </a:t>
            </a:r>
            <a:r>
              <a:rPr lang="it-IT" sz="2000" dirty="0" err="1" smtClean="0">
                <a:solidFill>
                  <a:schemeClr val="accent6">
                    <a:lumMod val="75000"/>
                  </a:schemeClr>
                </a:solidFill>
              </a:rPr>
              <a:t>Segrino</a:t>
            </a:r>
            <a:r>
              <a:rPr lang="it-IT" sz="2000" dirty="0" smtClean="0">
                <a:solidFill>
                  <a:schemeClr val="accent6">
                    <a:lumMod val="75000"/>
                  </a:schemeClr>
                </a:solidFill>
              </a:rPr>
              <a:t> è il luogo d'origine della follia di Celeste, e della sua guarigione, nella novella </a:t>
            </a:r>
            <a:r>
              <a:rPr lang="it-IT" sz="2000" i="1" dirty="0" smtClean="0">
                <a:solidFill>
                  <a:schemeClr val="accent6">
                    <a:lumMod val="75000"/>
                  </a:schemeClr>
                </a:solidFill>
              </a:rPr>
              <a:t>La pazza del </a:t>
            </a:r>
            <a:r>
              <a:rPr lang="it-IT" sz="2000" i="1" dirty="0" err="1" smtClean="0">
                <a:solidFill>
                  <a:schemeClr val="accent6">
                    <a:lumMod val="75000"/>
                  </a:schemeClr>
                </a:solidFill>
              </a:rPr>
              <a:t>Segrino</a:t>
            </a:r>
            <a:r>
              <a:rPr lang="it-IT" sz="2000" dirty="0" smtClean="0">
                <a:solidFill>
                  <a:schemeClr val="accent6">
                    <a:lumMod val="75000"/>
                  </a:schemeClr>
                </a:solidFill>
              </a:rPr>
              <a:t> di Ippolito Nievo. Il pittore Giovanni Segantini, che soggiornò nella zona, ritrasse paesaggi e abitanti del luogo in alcune sue tele.</a:t>
            </a:r>
            <a:endParaRPr lang="it-IT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Immagine 3" descr="segrino ppt 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264" y="1285860"/>
            <a:ext cx="2401634" cy="3290888"/>
          </a:xfrm>
          <a:prstGeom prst="rect">
            <a:avLst/>
          </a:prstGeom>
        </p:spPr>
      </p:pic>
      <p:pic>
        <p:nvPicPr>
          <p:cNvPr id="2050" name="Picture 2" descr="http://upload.wikimedia.org/wikipedia/commons/thumb/8/81/Selbstbildnis_1895.jpg/230px-Selbstbildnis_189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2928934"/>
            <a:ext cx="2651796" cy="3643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Questo POWERPOINT è stato fatto da </a:t>
            </a:r>
            <a:r>
              <a:rPr lang="it-IT" dirty="0" err="1" smtClean="0">
                <a:solidFill>
                  <a:schemeClr val="accent6">
                    <a:lumMod val="75000"/>
                  </a:schemeClr>
                </a:solidFill>
              </a:rPr>
              <a:t>Noemi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 e Filippo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158" y="1935480"/>
            <a:ext cx="8329642" cy="4389120"/>
          </a:xfrm>
        </p:spPr>
        <p:txBody>
          <a:bodyPr/>
          <a:lstStyle/>
          <a:p>
            <a:pPr>
              <a:buNone/>
            </a:pPr>
            <a:r>
              <a:rPr lang="it-IT" dirty="0" smtClean="0">
                <a:solidFill>
                  <a:srgbClr val="C00000"/>
                </a:solidFill>
              </a:rPr>
              <a:t>  </a:t>
            </a:r>
            <a:endParaRPr lang="it-IT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Personalizzato 3">
      <a:dk1>
        <a:srgbClr val="92D050"/>
      </a:dk1>
      <a:lt1>
        <a:sysClr val="window" lastClr="FFFFFF"/>
      </a:lt1>
      <a:dk2>
        <a:srgbClr val="69676D"/>
      </a:dk2>
      <a:lt2>
        <a:srgbClr val="C9C2D1"/>
      </a:lt2>
      <a:accent1>
        <a:srgbClr val="00B050"/>
      </a:accent1>
      <a:accent2>
        <a:srgbClr val="92D050"/>
      </a:accent2>
      <a:accent3>
        <a:srgbClr val="92D050"/>
      </a:accent3>
      <a:accent4>
        <a:srgbClr val="00B050"/>
      </a:accent4>
      <a:accent5>
        <a:srgbClr val="FFFF00"/>
      </a:accent5>
      <a:accent6>
        <a:srgbClr val="00B050"/>
      </a:accent6>
      <a:hlink>
        <a:srgbClr val="92D050"/>
      </a:hlink>
      <a:folHlink>
        <a:srgbClr val="758C5A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94</TotalTime>
  <Words>356</Words>
  <Application>Microsoft Office PowerPoint</Application>
  <PresentationFormat>Presentazione su schermo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Equinozio</vt:lpstr>
      <vt:lpstr>VIAGGIO IN VALASSINA E ALTA BRIANZA </vt:lpstr>
      <vt:lpstr>VIAGGIO AL LAGO DEL SEGRINO</vt:lpstr>
      <vt:lpstr>GEOGRAFIA E GEOMORFOLOGIA</vt:lpstr>
      <vt:lpstr>RITROVAMENTI ARCHEOLOGICI</vt:lpstr>
      <vt:lpstr>AREA PROTETTA:QUALITA’DELLE ACQUE</vt:lpstr>
      <vt:lpstr>IL LAGO NELLA LETTERATURA ARTE E CINEMA </vt:lpstr>
      <vt:lpstr>Questo POWERPOINT è stato fatto da Noemi e Filippo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VIAGGIO IN VALASSINA E ALTA BRIANZA</dc:title>
  <dc:creator>Alunno</dc:creator>
  <cp:lastModifiedBy>lab sec</cp:lastModifiedBy>
  <cp:revision>11</cp:revision>
  <dcterms:created xsi:type="dcterms:W3CDTF">2015-05-18T08:30:29Z</dcterms:created>
  <dcterms:modified xsi:type="dcterms:W3CDTF">2015-05-18T10:09:22Z</dcterms:modified>
</cp:coreProperties>
</file>