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0" r:id="rId3"/>
    <p:sldId id="256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38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AD567EE-E843-4C11-BC9C-BD98C562EC71}" type="datetimeFigureOut">
              <a:rPr lang="it-IT" smtClean="0"/>
              <a:pPr/>
              <a:t>18/05/2015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54874B0-CD92-4EDC-946B-6CF48195531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758138" cy="724648"/>
          </a:xfrm>
        </p:spPr>
        <p:txBody>
          <a:bodyPr>
            <a:normAutofit fontScale="90000"/>
          </a:bodyPr>
          <a:lstStyle/>
          <a:p>
            <a:r>
              <a:rPr lang="it-IT" i="1" u="sng" dirty="0" smtClean="0">
                <a:solidFill>
                  <a:schemeClr val="tx1"/>
                </a:solidFill>
                <a:latin typeface="Algerian" pitchFamily="82" charset="0"/>
              </a:rPr>
              <a:t>Un viaggio nei nostri paesi</a:t>
            </a:r>
            <a:endParaRPr lang="it-IT" i="1" u="sng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3490" name="Picture 2" descr="http://www.jinfotours.ro/userfiles/1323_2012-09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10334" cy="489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i="1" u="sng" dirty="0" smtClean="0">
                <a:solidFill>
                  <a:schemeClr val="tx1"/>
                </a:solidFill>
                <a:latin typeface="Algerian" pitchFamily="82" charset="0"/>
              </a:rPr>
              <a:t>La </a:t>
            </a:r>
            <a:r>
              <a:rPr lang="it-IT" sz="4800" i="1" u="sng" dirty="0" err="1" smtClean="0">
                <a:solidFill>
                  <a:schemeClr val="tx1"/>
                </a:solidFill>
                <a:latin typeface="Algerian" pitchFamily="82" charset="0"/>
              </a:rPr>
              <a:t>valassina</a:t>
            </a:r>
            <a:endParaRPr lang="it-IT" sz="4800" i="1" u="sng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46237"/>
            <a:ext cx="4329114" cy="4526280"/>
          </a:xfrm>
        </p:spPr>
        <p:txBody>
          <a:bodyPr>
            <a:normAutofit lnSpcReduction="10000"/>
          </a:bodyPr>
          <a:lstStyle/>
          <a:p>
            <a:r>
              <a:rPr lang="it-IT" sz="1900" i="1" dirty="0" smtClean="0">
                <a:latin typeface="Copperplate Gothic Bold" pitchFamily="34" charset="0"/>
              </a:rPr>
              <a:t>La </a:t>
            </a:r>
            <a:r>
              <a:rPr lang="it-IT" sz="1900" b="1" i="1" dirty="0" smtClean="0">
                <a:latin typeface="Copperplate Gothic Bold" pitchFamily="34" charset="0"/>
              </a:rPr>
              <a:t>Valassina</a:t>
            </a:r>
            <a:r>
              <a:rPr lang="it-IT" sz="1900" i="1" dirty="0" smtClean="0">
                <a:latin typeface="Copperplate Gothic Bold" pitchFamily="34" charset="0"/>
              </a:rPr>
              <a:t> o </a:t>
            </a:r>
            <a:r>
              <a:rPr lang="it-IT" sz="1900" b="1" i="1" dirty="0" smtClean="0">
                <a:latin typeface="Copperplate Gothic Bold" pitchFamily="34" charset="0"/>
              </a:rPr>
              <a:t>Vallassina</a:t>
            </a:r>
            <a:r>
              <a:rPr lang="it-IT" sz="1900" i="1" dirty="0" smtClean="0">
                <a:latin typeface="Copperplate Gothic Bold" pitchFamily="34" charset="0"/>
              </a:rPr>
              <a:t> è una valle entro cui scorre la prima parte del fiume Lambro situata nel Triangolo Lariano in provincia di Como.</a:t>
            </a:r>
          </a:p>
          <a:p>
            <a:r>
              <a:rPr lang="it-IT" sz="1900" i="1" dirty="0" smtClean="0">
                <a:latin typeface="Copperplate Gothic Bold" pitchFamily="34" charset="0"/>
              </a:rPr>
              <a:t>Il paese più importante della Valassina, da cui questa prende il nome, è Asso. L'inizio della valle, così come la fine della Brianza, è segnato dalla cascata della Vallategna. Per alcuni la fine della Brianza, corrisponderebbe invece all'Alpe del Piano Rancio.</a:t>
            </a:r>
          </a:p>
          <a:p>
            <a:endParaRPr lang="it-IT" dirty="0"/>
          </a:p>
        </p:txBody>
      </p:sp>
      <p:pic>
        <p:nvPicPr>
          <p:cNvPr id="17410" name="Picture 2" descr="http://www.bellitaliainbici.it/piani_resinelli/IMG_1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5275">
            <a:off x="4761099" y="2754416"/>
            <a:ext cx="3929090" cy="218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143008"/>
          </a:xfrm>
        </p:spPr>
        <p:txBody>
          <a:bodyPr>
            <a:normAutofit/>
          </a:bodyPr>
          <a:lstStyle/>
          <a:p>
            <a:r>
              <a:rPr lang="it-IT" sz="5400" i="1" u="sng" dirty="0" smtClean="0">
                <a:solidFill>
                  <a:schemeClr val="tx1"/>
                </a:solidFill>
                <a:latin typeface="Algerian" pitchFamily="82" charset="0"/>
              </a:rPr>
              <a:t>Il ghisallo</a:t>
            </a:r>
            <a:endParaRPr lang="it-IT" sz="5400" i="1" u="sng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winBLU\Desktop\wilier-cento1a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3685">
            <a:off x="4853370" y="1940883"/>
            <a:ext cx="3397682" cy="2757626"/>
          </a:xfrm>
          <a:prstGeom prst="rect">
            <a:avLst/>
          </a:prstGeom>
          <a:noFill/>
        </p:spPr>
      </p:pic>
      <p:pic>
        <p:nvPicPr>
          <p:cNvPr id="1028" name="Picture 4" descr="http://www.viagginbici.com/wp-content/uploads/2014/07/monumento-al-ciclista-al-passo-del-ghisal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7299">
            <a:off x="5264751" y="4505730"/>
            <a:ext cx="3376602" cy="2019281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428596" y="1857364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latin typeface="Copperplate Gothic Bold" pitchFamily="34" charset="0"/>
              </a:rPr>
              <a:t>La salita del Ghisallo viene tradizionalmente  percorsa dal giro di </a:t>
            </a:r>
            <a:r>
              <a:rPr lang="it-IT" i="1" dirty="0" smtClean="0">
                <a:latin typeface="Copperplate Gothic Bold" pitchFamily="34" charset="0"/>
              </a:rPr>
              <a:t>Lombardia </a:t>
            </a:r>
            <a:r>
              <a:rPr lang="it-IT" i="1" dirty="0" smtClean="0">
                <a:latin typeface="Copperplate Gothic Bold" pitchFamily="34" charset="0"/>
              </a:rPr>
              <a:t>ed è anche stata più volte inserita nel tracciato del Giro d‘Italia. Per questo motivo la Madonna del Ghisallo è particolarmente venerata dai </a:t>
            </a:r>
            <a:r>
              <a:rPr lang="it-IT" i="1" dirty="0" smtClean="0">
                <a:latin typeface="Copperplate Gothic Bold" pitchFamily="34" charset="0"/>
              </a:rPr>
              <a:t>ciclisti e, </a:t>
            </a:r>
            <a:r>
              <a:rPr lang="it-IT" i="1" dirty="0" smtClean="0">
                <a:latin typeface="Copperplate Gothic Bold" pitchFamily="34" charset="0"/>
              </a:rPr>
              <a:t>su iniziativa dell'allora parroco don Ermelindo Viganò, nel </a:t>
            </a:r>
            <a:r>
              <a:rPr lang="it-IT" i="1" dirty="0" smtClean="0">
                <a:latin typeface="Copperplate Gothic Bold" pitchFamily="34" charset="0"/>
              </a:rPr>
              <a:t>1949, </a:t>
            </a:r>
            <a:r>
              <a:rPr lang="it-IT" i="1" dirty="0" smtClean="0">
                <a:latin typeface="Copperplate Gothic Bold" pitchFamily="34" charset="0"/>
              </a:rPr>
              <a:t>il papa la proclamò patrona universale dei ciclisti.</a:t>
            </a:r>
            <a:endParaRPr lang="it-IT" i="1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46237"/>
            <a:ext cx="4329114" cy="4526280"/>
          </a:xfrm>
        </p:spPr>
        <p:txBody>
          <a:bodyPr>
            <a:normAutofit lnSpcReduction="10000"/>
          </a:bodyPr>
          <a:lstStyle/>
          <a:p>
            <a:r>
              <a:rPr lang="it-IT" sz="1800" b="1" i="1" dirty="0" smtClean="0">
                <a:latin typeface="Copperplate Gothic Bold" pitchFamily="34" charset="0"/>
              </a:rPr>
              <a:t>Bellagio</a:t>
            </a:r>
            <a:r>
              <a:rPr lang="it-IT" sz="1800" i="1" dirty="0" smtClean="0">
                <a:latin typeface="Copperplate Gothic Bold" pitchFamily="34" charset="0"/>
              </a:rPr>
              <a:t> è un comune italiano di 3 820 abitanti</a:t>
            </a:r>
            <a:r>
              <a:rPr lang="it-IT" sz="1800" i="1" baseline="30000" dirty="0" smtClean="0">
                <a:latin typeface="Copperplate Gothic Bold" pitchFamily="34" charset="0"/>
              </a:rPr>
              <a:t> </a:t>
            </a:r>
            <a:r>
              <a:rPr lang="it-IT" sz="1800" i="1" baseline="30000" dirty="0" smtClean="0">
                <a:latin typeface="Copperplate Gothic Bold" pitchFamily="34" charset="0"/>
              </a:rPr>
              <a:t> </a:t>
            </a:r>
            <a:r>
              <a:rPr lang="it-IT" sz="1800" i="1" dirty="0" smtClean="0">
                <a:latin typeface="Copperplate Gothic Bold" pitchFamily="34" charset="0"/>
              </a:rPr>
              <a:t>della </a:t>
            </a:r>
            <a:r>
              <a:rPr lang="it-IT" sz="1800" i="1" dirty="0" smtClean="0">
                <a:latin typeface="Copperplate Gothic Bold" pitchFamily="34" charset="0"/>
              </a:rPr>
              <a:t>provincia di </a:t>
            </a:r>
            <a:r>
              <a:rPr lang="it-IT" sz="1800" i="1" dirty="0" smtClean="0">
                <a:latin typeface="Copperplate Gothic Bold" pitchFamily="34" charset="0"/>
              </a:rPr>
              <a:t>Como, </a:t>
            </a:r>
            <a:r>
              <a:rPr lang="it-IT" sz="1800" i="1" dirty="0" smtClean="0">
                <a:latin typeface="Copperplate Gothic Bold" pitchFamily="34" charset="0"/>
              </a:rPr>
              <a:t>in Lombardia. Il comune appartiene alla Comunità montana del Triangolo Lariano ed il suo territorio rappresenta uno dei vertici ideali del Triangolo Lariano.</a:t>
            </a:r>
          </a:p>
          <a:p>
            <a:r>
              <a:rPr lang="it-IT" sz="1800" i="1" dirty="0" smtClean="0">
                <a:latin typeface="Copperplate Gothic Bold" pitchFamily="34" charset="0"/>
              </a:rPr>
              <a:t>Rinomato luogo di villeggiatura, è famoso per la sua pittoresca posizione proprio sulla ramificazione del Lago di Como nei suoi bracci meridionali, con le Alpi visibili oltre il lago a nord.</a:t>
            </a:r>
          </a:p>
          <a:p>
            <a:endParaRPr lang="it-IT" sz="1900" dirty="0">
              <a:latin typeface="Copperplate Gothic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57752" y="35716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u="sng" dirty="0" smtClean="0">
                <a:latin typeface="Algerian" pitchFamily="82" charset="0"/>
              </a:rPr>
              <a:t>bellagio</a:t>
            </a:r>
            <a:endParaRPr lang="it-IT" sz="4800" i="1" u="sng" dirty="0">
              <a:latin typeface="Algerian" pitchFamily="82" charset="0"/>
            </a:endParaRPr>
          </a:p>
        </p:txBody>
      </p:sp>
      <p:pic>
        <p:nvPicPr>
          <p:cNvPr id="64514" name="Picture 2" descr="http://files1.caprionline.it/article/4433_Bellagio/imagemain/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6416">
            <a:off x="4790197" y="1767593"/>
            <a:ext cx="4038600" cy="2405064"/>
          </a:xfrm>
          <a:prstGeom prst="rect">
            <a:avLst/>
          </a:prstGeom>
          <a:noFill/>
        </p:spPr>
      </p:pic>
      <p:pic>
        <p:nvPicPr>
          <p:cNvPr id="64516" name="Picture 4" descr="http://www.fotoeweb.it/LagodiComo/Bellagio/Bellagio%20Lago%20di%20Co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66514">
            <a:off x="5504995" y="4288407"/>
            <a:ext cx="2967010" cy="213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i="1" u="sng" dirty="0" smtClean="0">
                <a:solidFill>
                  <a:schemeClr val="tx1"/>
                </a:solidFill>
                <a:latin typeface="Algerian" pitchFamily="82" charset="0"/>
              </a:rPr>
              <a:t>Il lago del </a:t>
            </a:r>
            <a:r>
              <a:rPr lang="it-IT" sz="4800" i="1" u="sng" dirty="0" err="1" smtClean="0">
                <a:solidFill>
                  <a:schemeClr val="tx1"/>
                </a:solidFill>
                <a:latin typeface="Algerian" pitchFamily="82" charset="0"/>
              </a:rPr>
              <a:t>segrino</a:t>
            </a:r>
            <a:endParaRPr lang="it-IT" sz="4800" i="1" u="sng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46237"/>
            <a:ext cx="4257676" cy="4526280"/>
          </a:xfrm>
        </p:spPr>
        <p:txBody>
          <a:bodyPr>
            <a:normAutofit fontScale="92500" lnSpcReduction="10000"/>
          </a:bodyPr>
          <a:lstStyle/>
          <a:p>
            <a:r>
              <a:rPr lang="it-IT" sz="1900" i="1" dirty="0" smtClean="0">
                <a:latin typeface="Copperplate Gothic Bold" pitchFamily="34" charset="0"/>
              </a:rPr>
              <a:t>Il </a:t>
            </a:r>
            <a:r>
              <a:rPr lang="it-IT" sz="1900" b="1" i="1" dirty="0" smtClean="0">
                <a:latin typeface="Copperplate Gothic Bold" pitchFamily="34" charset="0"/>
              </a:rPr>
              <a:t>lago del Segrino</a:t>
            </a:r>
            <a:r>
              <a:rPr lang="it-IT" sz="1900" i="1" dirty="0" smtClean="0">
                <a:latin typeface="Copperplate Gothic Bold" pitchFamily="34" charset="0"/>
              </a:rPr>
              <a:t> è un piccolo lago lombardo prealpino di origine glaciale, in provincia di Como, situato tra i comuni di Canzo, Longone al Segrino e Eupilio. Si ritiene che il suo nome derivi dal latino Fons Sacer, ossia Fonte Sacra, trasformatosi col tempo in Sacrinum e quindi </a:t>
            </a:r>
            <a:r>
              <a:rPr lang="it-IT" sz="1900" b="1" i="1" dirty="0" smtClean="0">
                <a:latin typeface="Copperplate Gothic Bold" pitchFamily="34" charset="0"/>
              </a:rPr>
              <a:t>Segrìn</a:t>
            </a:r>
            <a:r>
              <a:rPr lang="it-IT" sz="1900" i="1" dirty="0" smtClean="0">
                <a:latin typeface="Copperplate Gothic Bold" pitchFamily="34" charset="0"/>
              </a:rPr>
              <a:t> (in dialetto locale). È famoso per la qualità delle sue acque e per la sua felice e tranquilla posizione, che ispirò numerosi scrittori dell‘ottocento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 descr="http://www.erbanotizie.com/wp-content/uploads/2014/12/lago-segrino.jpg?b727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6007">
            <a:off x="5129217" y="2799021"/>
            <a:ext cx="3530146" cy="2531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it-IT" sz="4800" i="1" u="sng" dirty="0"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0239"/>
            <a:ext cx="5472122" cy="4172277"/>
          </a:xfrm>
        </p:spPr>
        <p:txBody>
          <a:bodyPr/>
          <a:lstStyle/>
          <a:p>
            <a:r>
              <a:rPr lang="it-IT" i="1" u="sng" dirty="0" err="1" smtClean="0">
                <a:latin typeface="Algerian" pitchFamily="82" charset="0"/>
              </a:rPr>
              <a:t>QUEsto</a:t>
            </a:r>
            <a:r>
              <a:rPr lang="it-IT" i="1" u="sng" dirty="0" smtClean="0">
                <a:latin typeface="Algerian" pitchFamily="82" charset="0"/>
              </a:rPr>
              <a:t>  </a:t>
            </a:r>
            <a:r>
              <a:rPr lang="it-IT" i="1" u="sng" dirty="0" err="1" smtClean="0">
                <a:latin typeface="Algerian" pitchFamily="82" charset="0"/>
              </a:rPr>
              <a:t>power</a:t>
            </a:r>
            <a:r>
              <a:rPr lang="it-IT" i="1" u="sng" dirty="0" smtClean="0">
                <a:latin typeface="Algerian" pitchFamily="82" charset="0"/>
              </a:rPr>
              <a:t> </a:t>
            </a:r>
            <a:r>
              <a:rPr lang="it-IT" i="1" u="sng" dirty="0" err="1" smtClean="0">
                <a:latin typeface="Algerian" pitchFamily="82" charset="0"/>
              </a:rPr>
              <a:t>point</a:t>
            </a:r>
            <a:r>
              <a:rPr lang="it-IT" i="1" u="sng" dirty="0" smtClean="0">
                <a:latin typeface="Algerian" pitchFamily="82" charset="0"/>
              </a:rPr>
              <a:t> </a:t>
            </a:r>
            <a:r>
              <a:rPr lang="it-IT" i="1" u="sng" dirty="0" smtClean="0">
                <a:latin typeface="Algerian" pitchFamily="82" charset="0"/>
              </a:rPr>
              <a:t> è STATO FATTO DA ANDREA F., CLASSE 3° C, SCUOLA MEDIA “G. SEGANTINI” </a:t>
            </a:r>
            <a:r>
              <a:rPr lang="it-IT" i="1" u="sng" dirty="0" err="1" smtClean="0">
                <a:latin typeface="Algerian" pitchFamily="82" charset="0"/>
              </a:rPr>
              <a:t>DI</a:t>
            </a:r>
            <a:r>
              <a:rPr lang="it-IT" i="1" u="sng" dirty="0" smtClean="0">
                <a:latin typeface="Algerian" pitchFamily="82" charset="0"/>
              </a:rPr>
              <a:t> ASSO</a:t>
            </a:r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89</TotalTime>
  <Words>262</Words>
  <Application>Microsoft Office PowerPoint</Application>
  <PresentationFormat>Presentazione su schermo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Galassia</vt:lpstr>
      <vt:lpstr>Un viaggio nei nostri paesi</vt:lpstr>
      <vt:lpstr>La valassina</vt:lpstr>
      <vt:lpstr>Il ghisallo</vt:lpstr>
      <vt:lpstr>  </vt:lpstr>
      <vt:lpstr>Il lago del segrino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ghisallo</dc:title>
  <dc:creator>gruppo 1</dc:creator>
  <cp:lastModifiedBy>lab sec</cp:lastModifiedBy>
  <cp:revision>12</cp:revision>
  <dcterms:created xsi:type="dcterms:W3CDTF">2015-05-18T08:30:00Z</dcterms:created>
  <dcterms:modified xsi:type="dcterms:W3CDTF">2015-05-18T10:17:50Z</dcterms:modified>
</cp:coreProperties>
</file>