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73" r:id="rId8"/>
    <p:sldId id="274" r:id="rId9"/>
    <p:sldId id="261" r:id="rId10"/>
    <p:sldId id="262" r:id="rId11"/>
    <p:sldId id="263" r:id="rId12"/>
    <p:sldId id="264" r:id="rId13"/>
    <p:sldId id="265" r:id="rId14"/>
    <p:sldId id="275" r:id="rId15"/>
    <p:sldId id="266" r:id="rId16"/>
    <p:sldId id="267" r:id="rId17"/>
    <p:sldId id="268" r:id="rId18"/>
    <p:sldId id="269" r:id="rId19"/>
    <p:sldId id="276" r:id="rId20"/>
    <p:sldId id="270" r:id="rId21"/>
    <p:sldId id="271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D2634F7-13FD-42FC-80C7-A41ECAC091B1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A250C75-88E0-4143-9914-18E4D846939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RAFFAELLO</a:t>
            </a:r>
            <a:br>
              <a:rPr lang="it-IT" dirty="0" smtClean="0"/>
            </a:br>
            <a:r>
              <a:rPr lang="it-IT" dirty="0" smtClean="0"/>
              <a:t>BERTIERI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Mappa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di Comunità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della 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Vallassina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e dell’Alta Brianza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MappaVAB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 descr="2015-03-12 11.29.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Non sei mai stato alla Festa del Libro di Asso? Male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b="1" dirty="0" smtClean="0"/>
              <a:t> </a:t>
            </a:r>
            <a:endParaRPr lang="it-IT" dirty="0" smtClean="0"/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</a:rPr>
              <a:t>L’anno </a:t>
            </a:r>
            <a:r>
              <a:rPr lang="it-IT" i="1" dirty="0" smtClean="0">
                <a:solidFill>
                  <a:schemeClr val="bg1"/>
                </a:solidFill>
              </a:rPr>
              <a:t>prossimo in giugno sarai avvertito e invitato per tempo: e ti raccomando di non mancare. Vedrai una bella cosa: semplice, serena e confortante: un piccolo comune in festa per ascoltare un discorso sul libro, per ospitare qualche centinaio di persone accorse a onorare il libro, e per assistere alla distribuzione di libri in dono fatta dal Podestà a ragazzi, impiegati, collaboratori del Comune, cittadini benemeriti e amici.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 err="1" smtClean="0"/>
              <a:t>Perchè</a:t>
            </a:r>
            <a:r>
              <a:rPr lang="it-IT" sz="3100" b="1" dirty="0" smtClean="0"/>
              <a:t> ad Asso non si fa una fiera dove si vendono con ogni mezzo libri per un </a:t>
            </a:r>
            <a:r>
              <a:rPr lang="it-IT" sz="3100" b="1" dirty="0" err="1" smtClean="0"/>
              <a:t>giorno…</a:t>
            </a:r>
            <a:endParaRPr lang="it-IT" sz="31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i="1" dirty="0" smtClean="0"/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</a:rPr>
              <a:t>… ma </a:t>
            </a:r>
            <a:r>
              <a:rPr lang="it-IT" i="1" dirty="0" smtClean="0">
                <a:solidFill>
                  <a:schemeClr val="bg1"/>
                </a:solidFill>
              </a:rPr>
              <a:t>si fa una festa dove si semina in giovani ed </a:t>
            </a:r>
            <a:r>
              <a:rPr lang="it-IT" i="1" dirty="0" smtClean="0">
                <a:solidFill>
                  <a:schemeClr val="bg1"/>
                </a:solidFill>
              </a:rPr>
              <a:t>anziani </a:t>
            </a:r>
            <a:r>
              <a:rPr lang="it-IT" i="1" dirty="0" smtClean="0">
                <a:solidFill>
                  <a:schemeClr val="bg1"/>
                </a:solidFill>
              </a:rPr>
              <a:t>l’amore, il rispetto, il culto per il libro, dove in sostanza si coltiva il gusto del libro e si creano i lettori.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 smtClean="0"/>
              <a:t>La </a:t>
            </a:r>
            <a:r>
              <a:rPr lang="it-IT" sz="3100" b="1" i="1" dirty="0" smtClean="0"/>
              <a:t>Pastorale</a:t>
            </a:r>
            <a:r>
              <a:rPr lang="it-IT" sz="3100" b="1" dirty="0" smtClean="0"/>
              <a:t> poteva essere riproposte in tutta Italia per combattere l’</a:t>
            </a:r>
            <a:r>
              <a:rPr lang="it-IT" sz="3100" b="1" dirty="0" err="1" smtClean="0"/>
              <a:t>ignoranza…</a:t>
            </a:r>
            <a:endParaRPr lang="it-IT" sz="31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Asso </a:t>
            </a:r>
            <a:r>
              <a:rPr lang="it-IT" dirty="0" smtClean="0"/>
              <a:t>era un comune di duemila </a:t>
            </a:r>
            <a:r>
              <a:rPr lang="it-IT" dirty="0" smtClean="0"/>
              <a:t>anime 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</a:t>
            </a:r>
            <a:r>
              <a:rPr lang="it-IT" dirty="0" smtClean="0"/>
              <a:t>per </a:t>
            </a:r>
            <a:r>
              <a:rPr lang="it-IT" dirty="0" smtClean="0"/>
              <a:t>lo più contadini </a:t>
            </a:r>
            <a:r>
              <a:rPr lang="it-IT" dirty="0" smtClean="0"/>
              <a:t>e </a:t>
            </a:r>
            <a:r>
              <a:rPr lang="it-IT" dirty="0" smtClean="0"/>
              <a:t>gli </a:t>
            </a:r>
            <a:r>
              <a:rPr lang="it-IT" dirty="0" err="1" smtClean="0"/>
              <a:t>A</a:t>
            </a:r>
            <a:r>
              <a:rPr lang="it-IT" dirty="0" err="1" smtClean="0"/>
              <a:t>ssesi</a:t>
            </a:r>
            <a:r>
              <a:rPr lang="it-IT" dirty="0" smtClean="0"/>
              <a:t> </a:t>
            </a:r>
            <a:r>
              <a:rPr lang="it-IT" dirty="0" smtClean="0"/>
              <a:t>che accedevano alla Biblioteca comunale erano sempre più numerosi. 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rgbClr val="FF0000"/>
                </a:solidFill>
              </a:rPr>
              <a:t>Un’amicizia al </a:t>
            </a:r>
            <a:r>
              <a:rPr lang="it-IT" b="1" dirty="0" err="1" smtClean="0">
                <a:solidFill>
                  <a:srgbClr val="FF0000"/>
                </a:solidFill>
              </a:rPr>
              <a:t>Vittoriale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Scrive </a:t>
            </a:r>
            <a:r>
              <a:rPr lang="it-IT" dirty="0" err="1" smtClean="0"/>
              <a:t>Bertieri</a:t>
            </a:r>
            <a:r>
              <a:rPr lang="it-IT" dirty="0" smtClean="0"/>
              <a:t>:</a:t>
            </a:r>
            <a:endParaRPr lang="it-IT" dirty="0" smtClean="0"/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</a:rPr>
              <a:t>Conobbi </a:t>
            </a:r>
            <a:r>
              <a:rPr lang="it-IT" i="1" dirty="0" err="1" smtClean="0">
                <a:solidFill>
                  <a:schemeClr val="bg1"/>
                </a:solidFill>
              </a:rPr>
              <a:t>D’Annunzio</a:t>
            </a:r>
            <a:r>
              <a:rPr lang="it-IT" i="1" dirty="0" smtClean="0">
                <a:solidFill>
                  <a:schemeClr val="bg1"/>
                </a:solidFill>
              </a:rPr>
              <a:t> a Firenze, mi pare nel 1904. Fu una conoscenza superficiale, breve, brevissima: anzi più che uno scambio di poche parole forse attinenti all’arte della stampa. Per molti anni non ebbi occasione di incontrarmi col Poeta. I miei rapporti col grande Poeta </a:t>
            </a:r>
            <a:r>
              <a:rPr lang="it-IT" i="1" dirty="0" smtClean="0">
                <a:solidFill>
                  <a:schemeClr val="bg1"/>
                </a:solidFill>
              </a:rPr>
              <a:t>si </a:t>
            </a:r>
            <a:r>
              <a:rPr lang="it-IT" i="1" dirty="0" smtClean="0">
                <a:solidFill>
                  <a:schemeClr val="bg1"/>
                </a:solidFill>
              </a:rPr>
              <a:t>riferiscono a un libro che stampai per Lui ed a molti altri che non mi fu concesso di stampargli.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dirty="0" smtClean="0"/>
              <a:t> </a:t>
            </a:r>
            <a:r>
              <a:rPr lang="it-IT" dirty="0" smtClean="0"/>
              <a:t>È </a:t>
            </a:r>
            <a:r>
              <a:rPr lang="it-IT" dirty="0" smtClean="0"/>
              <a:t>dopo l’agosto del 1922 che la relazione fra i due diventa </a:t>
            </a:r>
            <a:r>
              <a:rPr lang="it-IT" i="1" dirty="0" smtClean="0">
                <a:solidFill>
                  <a:schemeClr val="bg1"/>
                </a:solidFill>
              </a:rPr>
              <a:t>Un’affettuosa predilezione del Comandante per la mia opera di stampatore.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015-03-12 11.42.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Durante il periodo della stampa del volume </a:t>
            </a:r>
            <a:r>
              <a:rPr lang="it-IT" sz="2000" b="1" i="1" dirty="0" smtClean="0"/>
              <a:t>Per l’Italia degli italiani</a:t>
            </a:r>
            <a:r>
              <a:rPr lang="it-IT" sz="2000" b="1" dirty="0" smtClean="0"/>
              <a:t> iniziano fra i due frequenti incontri al </a:t>
            </a:r>
            <a:r>
              <a:rPr lang="it-IT" sz="2000" b="1" dirty="0" err="1" smtClean="0"/>
              <a:t>Vittoriale</a:t>
            </a:r>
            <a:r>
              <a:rPr lang="it-IT" sz="2000" b="1" dirty="0" smtClean="0"/>
              <a:t>, dal tardo pomeriggio all’alba successiva</a:t>
            </a: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Scrive </a:t>
            </a:r>
            <a:r>
              <a:rPr lang="it-IT" dirty="0" err="1" smtClean="0"/>
              <a:t>D’Annunzio</a:t>
            </a:r>
            <a:r>
              <a:rPr lang="it-IT" dirty="0" smtClean="0"/>
              <a:t>:</a:t>
            </a:r>
            <a:endParaRPr lang="it-IT" dirty="0" smtClean="0"/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</a:rPr>
              <a:t>Come fu buona la nostra ora “italiana” di ieri! Penso a Erasmo da </a:t>
            </a:r>
            <a:r>
              <a:rPr lang="it-IT" i="1" dirty="0" err="1" smtClean="0">
                <a:solidFill>
                  <a:schemeClr val="bg1"/>
                </a:solidFill>
              </a:rPr>
              <a:t>Rotterdamo</a:t>
            </a:r>
            <a:r>
              <a:rPr lang="it-IT" i="1" dirty="0" smtClean="0">
                <a:solidFill>
                  <a:schemeClr val="bg1"/>
                </a:solidFill>
              </a:rPr>
              <a:t> che, giunto a Venezia nel 1508, cercava </a:t>
            </a:r>
            <a:r>
              <a:rPr lang="it-IT" i="1" dirty="0" err="1" smtClean="0">
                <a:solidFill>
                  <a:schemeClr val="bg1"/>
                </a:solidFill>
              </a:rPr>
              <a:t>nela</a:t>
            </a:r>
            <a:r>
              <a:rPr lang="it-IT" i="1" dirty="0" smtClean="0">
                <a:solidFill>
                  <a:schemeClr val="bg1"/>
                </a:solidFill>
              </a:rPr>
              <a:t> stamperia Aldo </a:t>
            </a:r>
            <a:r>
              <a:rPr lang="it-IT" i="1" dirty="0" err="1" smtClean="0">
                <a:solidFill>
                  <a:schemeClr val="bg1"/>
                </a:solidFill>
              </a:rPr>
              <a:t>Manuzio</a:t>
            </a:r>
            <a:r>
              <a:rPr lang="it-IT" i="1" dirty="0" smtClean="0">
                <a:solidFill>
                  <a:schemeClr val="bg1"/>
                </a:solidFill>
              </a:rPr>
              <a:t>. Taluno additò un artiere semplice ed operoso, che era intento a scegliere caratteri plumbei. – Aldo! – gridò lo scrittore. – Erasmo – gridò lo stampatore. E non fecero altro motto. Si abbracciarono con cuore fraterno. E credo che la Stamperia rilucesse. Quello fu vero “umanesimo”.</a:t>
            </a:r>
            <a:r>
              <a:rPr lang="it-IT" i="1" dirty="0" smtClean="0"/>
              <a:t> </a:t>
            </a:r>
            <a:r>
              <a:rPr lang="it-IT" dirty="0" smtClean="0"/>
              <a:t> 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La lettera finisce: </a:t>
            </a:r>
            <a:r>
              <a:rPr lang="it-IT" i="1" dirty="0" smtClean="0"/>
              <a:t> </a:t>
            </a:r>
            <a:r>
              <a:rPr lang="it-IT" i="1" dirty="0" smtClean="0">
                <a:solidFill>
                  <a:schemeClr val="bg1"/>
                </a:solidFill>
              </a:rPr>
              <a:t>Mi saluti i suoi operai con l’animo di Aldo.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Ricorda </a:t>
            </a:r>
            <a:r>
              <a:rPr lang="it-IT" dirty="0" err="1" smtClean="0"/>
              <a:t>Bertieri…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</a:rPr>
              <a:t>… dopo </a:t>
            </a:r>
            <a:r>
              <a:rPr lang="it-IT" i="1" dirty="0" smtClean="0">
                <a:solidFill>
                  <a:schemeClr val="bg1"/>
                </a:solidFill>
              </a:rPr>
              <a:t>un intero pomeriggio passato con lui al </a:t>
            </a:r>
            <a:r>
              <a:rPr lang="it-IT" i="1" dirty="0" err="1" smtClean="0">
                <a:solidFill>
                  <a:schemeClr val="bg1"/>
                </a:solidFill>
              </a:rPr>
              <a:t>Vittoriale</a:t>
            </a:r>
            <a:r>
              <a:rPr lang="it-IT" i="1" dirty="0" smtClean="0">
                <a:solidFill>
                  <a:schemeClr val="bg1"/>
                </a:solidFill>
              </a:rPr>
              <a:t>, il 24 giugno 1925, lo pregai di farmi partir presto per Milano; era il compleanno di mia moglie e volevo esser la sera – anche tardi – a casa.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</a:rPr>
              <a:t>“Il Comandante le ordina di aprire la busta soltanto stasera, a Milano, in casa sua”. Così feci. Nella busta ve ne era una più piccola con la dedica “A suor Ines in Santo Giovanni. 24 giugno 1925”: e conteneva un grazioso gioiello.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Ogni volta che </a:t>
            </a:r>
            <a:r>
              <a:rPr lang="it-IT" sz="2800" b="1" dirty="0" err="1" smtClean="0"/>
              <a:t>Bertieri</a:t>
            </a:r>
            <a:r>
              <a:rPr lang="it-IT" sz="2800" b="1" dirty="0" smtClean="0"/>
              <a:t> lascia il </a:t>
            </a:r>
            <a:r>
              <a:rPr lang="it-IT" sz="2800" b="1" dirty="0" err="1" smtClean="0"/>
              <a:t>Vittoriale</a:t>
            </a:r>
            <a:r>
              <a:rPr lang="it-IT" sz="2800" b="1" dirty="0" smtClean="0"/>
              <a:t> è costretto ad accettare un dono 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… e </a:t>
            </a:r>
            <a:r>
              <a:rPr lang="it-IT" dirty="0" smtClean="0"/>
              <a:t>negli ultimi tempi i due pattuiscono che è </a:t>
            </a:r>
            <a:r>
              <a:rPr lang="it-IT" dirty="0" err="1" smtClean="0"/>
              <a:t>Bertieri</a:t>
            </a:r>
            <a:r>
              <a:rPr lang="it-IT" dirty="0" smtClean="0"/>
              <a:t> a scegliere di portare via ciò che vuole: a volte sono delle sigarette, oppure una fotografia o un giornale.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100" b="1" dirty="0" err="1" smtClean="0"/>
              <a:t>Bertieri</a:t>
            </a:r>
            <a:r>
              <a:rPr lang="it-IT" sz="3100" b="1" dirty="0" smtClean="0"/>
              <a:t> ricorda di una telefonata che lo vuole urgentemente al </a:t>
            </a:r>
            <a:r>
              <a:rPr lang="it-IT" sz="3100" b="1" dirty="0" err="1" smtClean="0"/>
              <a:t>Vittoriale</a:t>
            </a:r>
            <a:endParaRPr lang="it-IT" sz="31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pPr>
              <a:buNone/>
            </a:pPr>
            <a:r>
              <a:rPr lang="it-IT" dirty="0" smtClean="0"/>
              <a:t>Lo stampatore </a:t>
            </a:r>
            <a:r>
              <a:rPr lang="it-IT" dirty="0" smtClean="0"/>
              <a:t>è </a:t>
            </a:r>
            <a:r>
              <a:rPr lang="it-IT" dirty="0" smtClean="0"/>
              <a:t>introdotto ai presenti con altisonanti presentazioni e poi </a:t>
            </a:r>
            <a:r>
              <a:rPr lang="it-IT" dirty="0" err="1" smtClean="0"/>
              <a:t>D’Annunzio</a:t>
            </a:r>
            <a:r>
              <a:rPr lang="it-IT" dirty="0" smtClean="0"/>
              <a:t>, liberatosi dai presenti, lo prende a braccetto </a:t>
            </a:r>
            <a:r>
              <a:rPr lang="it-IT" dirty="0" err="1" smtClean="0"/>
              <a:t>e…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</a:rPr>
              <a:t>Attaccava, come se avessimo interrotto il discorso cinque minuti prima, a parlare dei Paganini, dei loro caratteri originalissimi, della loro attività veneziana... e del suo sogno di aprire un’officina </a:t>
            </a:r>
            <a:r>
              <a:rPr lang="it-IT" i="1" dirty="0" smtClean="0">
                <a:solidFill>
                  <a:schemeClr val="bg1"/>
                </a:solidFill>
              </a:rPr>
              <a:t>in </a:t>
            </a:r>
            <a:r>
              <a:rPr lang="it-IT" i="1" dirty="0" smtClean="0">
                <a:solidFill>
                  <a:schemeClr val="bg1"/>
                </a:solidFill>
              </a:rPr>
              <a:t>casa... 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it-IT" i="1" dirty="0" smtClean="0">
                <a:solidFill>
                  <a:schemeClr val="bg1"/>
                </a:solidFill>
              </a:rPr>
              <a:t>E </a:t>
            </a:r>
            <a:r>
              <a:rPr lang="it-IT" i="1" dirty="0" smtClean="0">
                <a:solidFill>
                  <a:schemeClr val="bg1"/>
                </a:solidFill>
              </a:rPr>
              <a:t>la cena a due finì anche quella volta alle ore piccine.</a:t>
            </a:r>
            <a:endParaRPr lang="it-IT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015-03-12 11.43.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Una personalità poliedrica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Di umili origini, nasce a Firenze il 15 gennaio 1875. 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Nel 1901 si trasferisce a  Milano dove consegue prestigio come stampatore e come creatore e compositore. Qui dirige, dal 1919 al 1925, la </a:t>
            </a:r>
            <a:r>
              <a:rPr lang="it-IT" b="1" dirty="0" smtClean="0"/>
              <a:t>Scuola del Libro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Bertieri</a:t>
            </a:r>
            <a:r>
              <a:rPr lang="it-IT" b="1" dirty="0" smtClean="0">
                <a:solidFill>
                  <a:srgbClr val="FF0000"/>
                </a:solidFill>
              </a:rPr>
              <a:t> stampatore di Pio </a:t>
            </a:r>
            <a:r>
              <a:rPr lang="it-IT" b="1" dirty="0" err="1" smtClean="0">
                <a:solidFill>
                  <a:srgbClr val="FF0000"/>
                </a:solidFill>
              </a:rPr>
              <a:t>XI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r>
              <a:rPr lang="it-IT" dirty="0" smtClean="0"/>
              <a:t>Pio </a:t>
            </a:r>
            <a:r>
              <a:rPr lang="it-IT" dirty="0" err="1" smtClean="0"/>
              <a:t>XI</a:t>
            </a:r>
            <a:r>
              <a:rPr lang="it-IT" dirty="0" smtClean="0"/>
              <a:t> gli </a:t>
            </a:r>
            <a:r>
              <a:rPr lang="it-IT" dirty="0" smtClean="0"/>
              <a:t>commissiona l’edizione di </a:t>
            </a:r>
            <a:r>
              <a:rPr lang="it-IT" i="1" dirty="0" smtClean="0"/>
              <a:t>Scritti Alpinistici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dirty="0" err="1" smtClean="0"/>
              <a:t>Bertieri</a:t>
            </a:r>
            <a:r>
              <a:rPr lang="it-IT" dirty="0" smtClean="0"/>
              <a:t> giunge a Roma con tutti i delegati della sezione milanese del Club Alpino Italiano per donare al Papa la prima copia del libro. 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Il </a:t>
            </a:r>
            <a:r>
              <a:rPr lang="it-IT" dirty="0" smtClean="0"/>
              <a:t>fascino dell’incontro e del luogo prendono il sopravvento sulla situazione, che pareva essere ai confini del mondo reale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Il Papa loda il libro </a:t>
            </a:r>
            <a:r>
              <a:rPr lang="it-IT" dirty="0" smtClean="0"/>
              <a:t>strappando </a:t>
            </a:r>
            <a:r>
              <a:rPr lang="it-IT" dirty="0" smtClean="0"/>
              <a:t>a </a:t>
            </a:r>
            <a:r>
              <a:rPr lang="it-IT" dirty="0" err="1" smtClean="0"/>
              <a:t>Bertieri</a:t>
            </a:r>
            <a:r>
              <a:rPr lang="it-IT" dirty="0" smtClean="0"/>
              <a:t> un sorriso di compiaciuta gioia.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r>
              <a:rPr lang="it-IT" dirty="0" smtClean="0"/>
              <a:t> 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sz="3800" dirty="0" smtClean="0"/>
              <a:t>Il </a:t>
            </a:r>
            <a:r>
              <a:rPr lang="it-IT" sz="3800" dirty="0" err="1" smtClean="0"/>
              <a:t>Power</a:t>
            </a:r>
            <a:r>
              <a:rPr lang="it-IT" sz="3800" dirty="0" smtClean="0"/>
              <a:t> Point è stato fatto dalla classe III C dell’A.S. 2014-2015 e dalla prof.ssa Giulia </a:t>
            </a:r>
            <a:r>
              <a:rPr lang="it-IT" sz="3800" dirty="0" err="1" smtClean="0"/>
              <a:t>Caminada</a:t>
            </a:r>
            <a:r>
              <a:rPr lang="it-IT" sz="3800" dirty="0" smtClean="0"/>
              <a:t> attraverso la consultazione della Tesi di laurea di Letizia Del Nero. I suoi bisnonni e i suoi nonni erano frequentatori abituali della casa di </a:t>
            </a:r>
            <a:r>
              <a:rPr lang="it-IT" sz="3800" dirty="0" err="1" smtClean="0"/>
              <a:t>Bertieri</a:t>
            </a:r>
            <a:r>
              <a:rPr lang="it-IT" sz="3800" dirty="0" smtClean="0"/>
              <a:t>.  In particolare, il bisnonno era il medico dello stampatore.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2900" dirty="0" smtClean="0"/>
              <a:t>Università degli Studi di Pavia</a:t>
            </a:r>
          </a:p>
          <a:p>
            <a:pPr>
              <a:buNone/>
            </a:pPr>
            <a:r>
              <a:rPr lang="it-IT" sz="2900" dirty="0" smtClean="0"/>
              <a:t>Facoltà di Lettere e Filosofia</a:t>
            </a:r>
          </a:p>
          <a:p>
            <a:pPr>
              <a:buNone/>
            </a:pPr>
            <a:r>
              <a:rPr lang="it-IT" sz="2900" dirty="0" smtClean="0"/>
              <a:t> </a:t>
            </a:r>
          </a:p>
          <a:p>
            <a:pPr>
              <a:buNone/>
            </a:pPr>
            <a:r>
              <a:rPr lang="it-IT" sz="2900" dirty="0" smtClean="0"/>
              <a:t>NOVA EX ANTIQUIS</a:t>
            </a:r>
          </a:p>
          <a:p>
            <a:pPr>
              <a:buNone/>
            </a:pPr>
            <a:r>
              <a:rPr lang="it-IT" sz="2900" dirty="0" smtClean="0"/>
              <a:t>Raffaello </a:t>
            </a:r>
            <a:r>
              <a:rPr lang="it-IT" sz="2900" dirty="0" err="1" smtClean="0"/>
              <a:t>Bertieri</a:t>
            </a:r>
            <a:r>
              <a:rPr lang="it-IT" sz="2900" dirty="0" smtClean="0"/>
              <a:t> (1875-1941) e la Tipografia del Novecento</a:t>
            </a:r>
          </a:p>
          <a:p>
            <a:pPr>
              <a:buNone/>
            </a:pPr>
            <a:r>
              <a:rPr lang="it-IT" sz="2900" dirty="0" smtClean="0"/>
              <a:t> </a:t>
            </a:r>
          </a:p>
          <a:p>
            <a:pPr>
              <a:buNone/>
            </a:pPr>
            <a:r>
              <a:rPr lang="it-IT" sz="2900" dirty="0" smtClean="0"/>
              <a:t>Relatore Giovanna Anna Modena</a:t>
            </a:r>
          </a:p>
          <a:p>
            <a:pPr>
              <a:buNone/>
            </a:pPr>
            <a:r>
              <a:rPr lang="it-IT" sz="2900" dirty="0" smtClean="0"/>
              <a:t>Correlatori: Elisa Signori, Massimo </a:t>
            </a:r>
            <a:r>
              <a:rPr lang="it-IT" sz="2900" dirty="0" err="1" smtClean="0"/>
              <a:t>Dradi</a:t>
            </a:r>
            <a:endParaRPr lang="it-IT" sz="2900" dirty="0" smtClean="0"/>
          </a:p>
          <a:p>
            <a:pPr>
              <a:buNone/>
            </a:pPr>
            <a:r>
              <a:rPr lang="it-IT" sz="2900" dirty="0" smtClean="0"/>
              <a:t> </a:t>
            </a:r>
          </a:p>
          <a:p>
            <a:pPr>
              <a:buNone/>
            </a:pPr>
            <a:r>
              <a:rPr lang="it-IT" sz="2900" dirty="0" smtClean="0"/>
              <a:t>Anno Accademico 2010-2011</a:t>
            </a:r>
          </a:p>
          <a:p>
            <a:pPr>
              <a:buNone/>
            </a:pPr>
            <a:r>
              <a:rPr lang="it-IT" dirty="0" smtClean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È lo stampatore di Gabriele </a:t>
            </a:r>
            <a:r>
              <a:rPr lang="it-IT" dirty="0" err="1" smtClean="0"/>
              <a:t>D’Annunzio</a:t>
            </a:r>
            <a:r>
              <a:rPr lang="it-IT" dirty="0" smtClean="0"/>
              <a:t>, di Papa Pio </a:t>
            </a:r>
            <a:r>
              <a:rPr lang="it-IT" dirty="0" err="1" smtClean="0"/>
              <a:t>XI</a:t>
            </a:r>
            <a:r>
              <a:rPr lang="it-IT" dirty="0" smtClean="0"/>
              <a:t> e del conte Emanuele di </a:t>
            </a:r>
            <a:r>
              <a:rPr lang="it-IT" dirty="0" err="1" smtClean="0"/>
              <a:t>Castelblanco</a:t>
            </a:r>
            <a:r>
              <a:rPr lang="it-IT" dirty="0" smtClean="0"/>
              <a:t> di Bottega di Poesia.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Studioso e inventore di caratteri, tipografo ed </a:t>
            </a:r>
            <a:r>
              <a:rPr lang="it-IT" dirty="0" smtClean="0"/>
              <a:t>editore (per </a:t>
            </a:r>
            <a:r>
              <a:rPr lang="it-IT" dirty="0" smtClean="0"/>
              <a:t>38 </a:t>
            </a:r>
            <a:r>
              <a:rPr lang="it-IT" dirty="0" smtClean="0"/>
              <a:t>anni) </a:t>
            </a:r>
            <a:r>
              <a:rPr lang="it-IT" dirty="0" smtClean="0"/>
              <a:t>della rivista </a:t>
            </a:r>
            <a:r>
              <a:rPr lang="it-IT" b="1" dirty="0" smtClean="0"/>
              <a:t>Il Risorgimento Grafico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015-03-12 11.38.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Immagine 4" descr="2015-03-12 11.39.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/>
          </a:p>
        </p:txBody>
      </p:sp>
      <p:pic>
        <p:nvPicPr>
          <p:cNvPr id="4" name="Immagine 3" descr="2015-03-12 11.44.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267744" y="476672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b="1" dirty="0" smtClean="0"/>
              <a:t>Riceve grandi personalità nella veranda di Casa del Tiglio, la sua dimora di campagna di Asso, o nelle stanze affrescate in onore dell’amico Gabriele D’Annunzio.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È Podestà di Asso dal 1926 al 1941.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Qui dà vita, nel 1927, alla </a:t>
            </a:r>
            <a:r>
              <a:rPr lang="it-IT" b="1" dirty="0" smtClean="0"/>
              <a:t>Festa del Libro</a:t>
            </a:r>
            <a:r>
              <a:rPr lang="it-IT" dirty="0" smtClean="0"/>
              <a:t>,  che poi chiama </a:t>
            </a:r>
            <a:r>
              <a:rPr lang="it-IT" dirty="0" err="1" smtClean="0"/>
              <a:t>arcadicamente</a:t>
            </a:r>
            <a:r>
              <a:rPr lang="it-IT" dirty="0" smtClean="0"/>
              <a:t> Pastorale, </a:t>
            </a:r>
            <a:r>
              <a:rPr lang="it-IT" dirty="0" err="1" smtClean="0"/>
              <a:t>ammodernizza</a:t>
            </a:r>
            <a:r>
              <a:rPr lang="it-IT" dirty="0" smtClean="0"/>
              <a:t> le classi della scuola elementare, abbellisce il paese e grandi personalità di Milano partecipano alle manifestazioni.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015-03-12 11.32.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015-03-12 11.34.4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b="1" dirty="0" smtClean="0"/>
              <a:t>Ottiene </a:t>
            </a:r>
            <a:r>
              <a:rPr lang="it-IT" sz="2700" b="1" dirty="0" smtClean="0"/>
              <a:t>l’incarico di Podestà grazie </a:t>
            </a:r>
            <a:r>
              <a:rPr lang="it-IT" sz="2700" b="1" dirty="0" smtClean="0"/>
              <a:t>a una </a:t>
            </a:r>
            <a:r>
              <a:rPr lang="it-IT" sz="2700" b="1" dirty="0" smtClean="0"/>
              <a:t>lettera che </a:t>
            </a:r>
            <a:r>
              <a:rPr lang="it-IT" sz="2700" b="1" dirty="0" err="1" smtClean="0"/>
              <a:t>D’Annunzio</a:t>
            </a:r>
            <a:r>
              <a:rPr lang="it-IT" sz="2700" b="1" dirty="0" smtClean="0"/>
              <a:t> invia agli </a:t>
            </a:r>
            <a:r>
              <a:rPr lang="it-IT" sz="2700" b="1" dirty="0" err="1" smtClean="0"/>
              <a:t>Assesi</a:t>
            </a:r>
            <a:r>
              <a:rPr lang="it-IT" sz="2700" b="1" dirty="0" smtClean="0"/>
              <a:t> poiché </a:t>
            </a:r>
            <a:r>
              <a:rPr lang="it-IT" sz="2700" b="1" dirty="0" err="1" smtClean="0"/>
              <a:t>Bertieri</a:t>
            </a:r>
            <a:r>
              <a:rPr lang="it-IT" sz="2700" b="1" dirty="0" smtClean="0"/>
              <a:t> non aveva nessun titolo di </a:t>
            </a:r>
            <a:r>
              <a:rPr lang="it-IT" sz="2700" b="1" dirty="0" smtClean="0"/>
              <a:t>studio</a:t>
            </a:r>
            <a:endParaRPr lang="it-IT" sz="27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 </a:t>
            </a:r>
          </a:p>
          <a:p>
            <a:pPr>
              <a:buNone/>
            </a:pPr>
            <a:r>
              <a:rPr lang="it-IT" i="1" dirty="0" smtClean="0"/>
              <a:t>   </a:t>
            </a:r>
            <a:r>
              <a:rPr lang="it-IT" i="1" dirty="0" smtClean="0">
                <a:solidFill>
                  <a:schemeClr val="bg1"/>
                </a:solidFill>
              </a:rPr>
              <a:t>So che voi avete il proposito di eleggere per vostro podestà il mio diletto Raffaello </a:t>
            </a:r>
            <a:r>
              <a:rPr lang="it-IT" i="1" dirty="0" err="1" smtClean="0">
                <a:solidFill>
                  <a:schemeClr val="bg1"/>
                </a:solidFill>
              </a:rPr>
              <a:t>Bertieri</a:t>
            </a:r>
            <a:r>
              <a:rPr lang="it-IT" i="1" dirty="0" smtClean="0">
                <a:solidFill>
                  <a:schemeClr val="bg1"/>
                </a:solidFill>
              </a:rPr>
              <a:t>, principe degli stampatori, ornato di tutte lettere, come direbbe il </a:t>
            </a:r>
            <a:r>
              <a:rPr lang="it-IT" i="1" dirty="0" err="1" smtClean="0">
                <a:solidFill>
                  <a:schemeClr val="bg1"/>
                </a:solidFill>
              </a:rPr>
              <a:t>Bembo</a:t>
            </a:r>
            <a:r>
              <a:rPr lang="it-IT" i="1" dirty="0" smtClean="0">
                <a:solidFill>
                  <a:schemeClr val="bg1"/>
                </a:solidFill>
              </a:rPr>
              <a:t>, se bene per eleganza e disdegno egli scrolli da sé la sua cultura; se vale il mio consentimento fraterno, io vi dico che alta e sagace è la vostra elezione. E abbiatemi di Raffaello </a:t>
            </a:r>
            <a:r>
              <a:rPr lang="it-IT" i="1" dirty="0" err="1" smtClean="0">
                <a:solidFill>
                  <a:schemeClr val="bg1"/>
                </a:solidFill>
              </a:rPr>
              <a:t>Bertieri</a:t>
            </a:r>
            <a:r>
              <a:rPr lang="it-IT" i="1" dirty="0" smtClean="0">
                <a:solidFill>
                  <a:schemeClr val="bg1"/>
                </a:solidFill>
              </a:rPr>
              <a:t> mallevadore schiettissimo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132</TotalTime>
  <Words>670</Words>
  <Application>Microsoft Office PowerPoint</Application>
  <PresentationFormat>Presentazione su schermo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Galassia</vt:lpstr>
      <vt:lpstr>RAFFAELLO BERTIERI</vt:lpstr>
      <vt:lpstr>Una personalità poliedrica</vt:lpstr>
      <vt:lpstr>  </vt:lpstr>
      <vt:lpstr>Diapositiva 4</vt:lpstr>
      <vt:lpstr> </vt:lpstr>
      <vt:lpstr>  </vt:lpstr>
      <vt:lpstr>Diapositiva 7</vt:lpstr>
      <vt:lpstr>Diapositiva 8</vt:lpstr>
      <vt:lpstr>    Ottiene l’incarico di Podestà grazie a una lettera che D’Annunzio invia agli Assesi poiché Bertieri non aveva nessun titolo di studio</vt:lpstr>
      <vt:lpstr>Non sei mai stato alla Festa del Libro di Asso? Male</vt:lpstr>
      <vt:lpstr> Perchè ad Asso non si fa una fiera dove si vendono con ogni mezzo libri per un giorno…</vt:lpstr>
      <vt:lpstr> La Pastorale poteva essere riproposte in tutta Italia per combattere l’ignoranza…</vt:lpstr>
      <vt:lpstr>  Un’amicizia al Vittoriale</vt:lpstr>
      <vt:lpstr>Diapositiva 14</vt:lpstr>
      <vt:lpstr>Durante il periodo della stampa del volume Per l’Italia degli italiani iniziano fra i due frequenti incontri al Vittoriale, dal tardo pomeriggio all’alba successiva</vt:lpstr>
      <vt:lpstr> Ricorda Bertieri…</vt:lpstr>
      <vt:lpstr>Ogni volta che Bertieri lascia il Vittoriale è costretto ad accettare un dono </vt:lpstr>
      <vt:lpstr> Bertieri ricorda di una telefonata che lo vuole urgentemente al Vittoriale</vt:lpstr>
      <vt:lpstr>Diapositiva 19</vt:lpstr>
      <vt:lpstr>Bertieri stampatore di Pio XI</vt:lpstr>
      <vt:lpstr>  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RAFFAELLO BERTIERI</dc:title>
  <dc:creator>Preinstalled</dc:creator>
  <cp:lastModifiedBy>Preinstalled</cp:lastModifiedBy>
  <cp:revision>16</cp:revision>
  <dcterms:created xsi:type="dcterms:W3CDTF">2015-03-14T17:42:22Z</dcterms:created>
  <dcterms:modified xsi:type="dcterms:W3CDTF">2015-03-16T18:25:40Z</dcterms:modified>
</cp:coreProperties>
</file>